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0" r:id="rId3"/>
    <p:sldId id="258" r:id="rId4"/>
    <p:sldId id="259" r:id="rId5"/>
    <p:sldId id="261" r:id="rId6"/>
    <p:sldId id="264" r:id="rId7"/>
    <p:sldId id="262" r:id="rId8"/>
    <p:sldId id="263" r:id="rId9"/>
    <p:sldId id="267" r:id="rId10"/>
    <p:sldId id="265" r:id="rId11"/>
    <p:sldId id="268" r:id="rId12"/>
    <p:sldId id="25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745"/>
    <p:restoredTop sz="94679"/>
  </p:normalViewPr>
  <p:slideViewPr>
    <p:cSldViewPr snapToGrid="0" snapToObjects="1">
      <p:cViewPr varScale="1">
        <p:scale>
          <a:sx n="93" d="100"/>
          <a:sy n="93" d="100"/>
        </p:scale>
        <p:origin x="208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A8C12E-02ED-E449-BC08-385A791F32D8}" type="datetimeFigureOut">
              <a:rPr lang="en-US" smtClean="0"/>
              <a:t>4/9/19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BCCB86-6688-3647-9237-F768C9717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0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4/9/19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eguardian.com/world/2018/jan/14/half-of-non-believers-pray-says-pol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9681" y="1027362"/>
            <a:ext cx="7017119" cy="2368641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5200" dirty="0"/>
              <a:t>Can Atheists Pray to God? </a:t>
            </a:r>
            <a:br>
              <a:rPr lang="en-US" sz="5200" dirty="0"/>
            </a:br>
            <a:r>
              <a:rPr lang="en-US" sz="5200" dirty="0"/>
              <a:t>A Philosophical Appraisal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4280676"/>
            <a:ext cx="6477000" cy="1912689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Yaser Mirdamadi (University of Edinburgh)</a:t>
            </a:r>
          </a:p>
          <a:p>
            <a:endParaRPr lang="en-US" sz="2800" dirty="0"/>
          </a:p>
          <a:p>
            <a:pPr algn="ctr"/>
            <a:r>
              <a:rPr lang="en-US" sz="2800" dirty="0"/>
              <a:t>Tuesday 9 April 2019, St Andrews, 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Arts Lecture Theatre</a:t>
            </a:r>
          </a:p>
          <a:p>
            <a:endParaRPr lang="en-US" sz="2800" dirty="0"/>
          </a:p>
          <a:p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2830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D5532-F998-6842-8B9C-321ACEA68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Realist Argument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ACBF0-E87B-4742-BE19-2F0B39C09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“</a:t>
            </a:r>
            <a:r>
              <a:rPr lang="en-GB" dirty="0"/>
              <a:t>An agnostic praying to a God is surely no more unreasonable than the act of a man adrift in the ocean, trapped in a cave, or stranded on a mountainside, who cries for help though he may never be heard or fires a signal which may never be seen.</a:t>
            </a:r>
            <a:r>
              <a:rPr lang="en-US" dirty="0"/>
              <a:t>” </a:t>
            </a:r>
          </a:p>
          <a:p>
            <a:pPr marL="0" indent="0">
              <a:buNone/>
            </a:pPr>
            <a:r>
              <a:rPr lang="en-US" dirty="0"/>
              <a:t>Anthony Kenny, </a:t>
            </a:r>
            <a:r>
              <a:rPr lang="en-GB" i="1" dirty="0"/>
              <a:t>The God of the Philosophers</a:t>
            </a:r>
            <a:r>
              <a:rPr lang="en-GB" dirty="0"/>
              <a:t> (1979), p. 129</a:t>
            </a:r>
            <a:r>
              <a:rPr lang="en-US" dirty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066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3A89A-494F-3F4E-8D72-0F5B7BB4B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51FBF-5BB9-5949-98F9-196337BD1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Atheists can pray to God, provided that:</a:t>
            </a:r>
          </a:p>
          <a:p>
            <a:r>
              <a:rPr lang="en-US" dirty="0"/>
              <a:t>1. They are not certain that God does not exists,</a:t>
            </a:r>
          </a:p>
          <a:p>
            <a:r>
              <a:rPr lang="en-US" dirty="0"/>
              <a:t>2. The possible existence of God is a live option for them.</a:t>
            </a:r>
          </a:p>
        </p:txBody>
      </p:sp>
    </p:spTree>
    <p:extLst>
      <p:ext uri="{BB962C8B-B14F-4D97-AF65-F5344CB8AC3E}">
        <p14:creationId xmlns:p14="http://schemas.microsoft.com/office/powerpoint/2010/main" val="54192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latin typeface="Garamond"/>
                <a:cs typeface="Garamond"/>
              </a:rPr>
              <a:t>A well-established dichotomy, shared by both theists and atheists, has it that in order to offer a petitionary prayer to God one must be theist, implying that atheists (including agnostics) cannot pray to God. </a:t>
            </a:r>
          </a:p>
          <a:p>
            <a:r>
              <a:rPr lang="en-US" dirty="0">
                <a:latin typeface="Garamond"/>
                <a:cs typeface="Garamond"/>
              </a:rPr>
              <a:t>A number of philosophers, from different doctrinal backgrounds, have recently cast doubt on this, taking it to be a false dichotomy.</a:t>
            </a:r>
          </a:p>
          <a:p>
            <a:r>
              <a:rPr lang="en-US" dirty="0">
                <a:latin typeface="Garamond"/>
                <a:cs typeface="Garamond"/>
              </a:rPr>
              <a:t>In this talk, I reformulated the issue and defend a modified version of the possibility as well as desirability of atheist prayer to God.</a:t>
            </a:r>
          </a:p>
          <a:p>
            <a:r>
              <a:rPr lang="en-US" dirty="0">
                <a:latin typeface="Garamond"/>
                <a:cs typeface="Garamond"/>
              </a:rPr>
              <a:t> I further argued that this position opens the new avenue of theist-atheist dialogue –– a dialogue which is a desideratum especially after the new waves of religious fundamentalism, on the one hand, and the rise of militant atheism, on the other. </a:t>
            </a:r>
          </a:p>
        </p:txBody>
      </p:sp>
    </p:spTree>
    <p:extLst>
      <p:ext uri="{BB962C8B-B14F-4D97-AF65-F5344CB8AC3E}">
        <p14:creationId xmlns:p14="http://schemas.microsoft.com/office/powerpoint/2010/main" val="1552443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C9BB3-8628-A745-8FA6-E00650B85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3B971-4A73-7C49-B2EC-4EEA64CAF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3550" indent="-463550" algn="l" defTabSz="914400" eaLnBrk="1" latinLnBrk="0" hangingPunct="1">
              <a:spcBef>
                <a:spcPts val="2000"/>
              </a:spcBef>
              <a:buSzPct val="90000"/>
              <a:buFontTx/>
              <a:buBlip>
                <a:blip r:embed="rId2"/>
              </a:buBlip>
            </a:pPr>
            <a:endParaRPr lang="en-US" dirty="0"/>
          </a:p>
          <a:p>
            <a:pPr marL="463550" indent="-463550" algn="l" defTabSz="914400" eaLnBrk="1" latinLnBrk="0" hangingPunct="1">
              <a:spcBef>
                <a:spcPts val="2000"/>
              </a:spcBef>
              <a:buSzPct val="90000"/>
              <a:buFontTx/>
              <a:buBlip>
                <a:blip r:embed="rId2"/>
              </a:buBlip>
            </a:pPr>
            <a:r>
              <a:rPr lang="en-US" dirty="0"/>
              <a:t>The significance of the claim</a:t>
            </a:r>
          </a:p>
          <a:p>
            <a:pPr marL="463550" indent="-463550" algn="l" defTabSz="914400" eaLnBrk="1" latinLnBrk="0" hangingPunct="1">
              <a:spcBef>
                <a:spcPts val="2000"/>
              </a:spcBef>
              <a:buSzPct val="90000"/>
              <a:buFontTx/>
              <a:buBlip>
                <a:blip r:embed="rId2"/>
              </a:buBlip>
            </a:pPr>
            <a:r>
              <a:rPr lang="en-US" dirty="0"/>
              <a:t>The clarification of the claim</a:t>
            </a:r>
          </a:p>
          <a:p>
            <a:pPr marL="463550" indent="-463550" algn="l" defTabSz="914400" eaLnBrk="1" latinLnBrk="0" hangingPunct="1">
              <a:spcBef>
                <a:spcPts val="2000"/>
              </a:spcBef>
              <a:buSzPct val="90000"/>
              <a:buFontTx/>
              <a:buBlip>
                <a:blip r:embed="rId2"/>
              </a:buBlip>
            </a:pPr>
            <a:r>
              <a:rPr lang="en-US" dirty="0"/>
              <a:t>Two arguments in favor of the claim</a:t>
            </a:r>
          </a:p>
          <a:p>
            <a:pPr marL="463550" indent="-463550" algn="l" defTabSz="914400" eaLnBrk="1" latinLnBrk="0" hangingPunct="1">
              <a:spcBef>
                <a:spcPts val="2000"/>
              </a:spcBef>
              <a:buSzPct val="90000"/>
              <a:buFontTx/>
              <a:buBlip>
                <a:blip r:embed="rId2"/>
              </a:buBlip>
            </a:pPr>
            <a:r>
              <a:rPr lang="en-US" dirty="0"/>
              <a:t>Conclusion and summary</a:t>
            </a:r>
          </a:p>
        </p:txBody>
      </p:sp>
    </p:spTree>
    <p:extLst>
      <p:ext uri="{BB962C8B-B14F-4D97-AF65-F5344CB8AC3E}">
        <p14:creationId xmlns:p14="http://schemas.microsoft.com/office/powerpoint/2010/main" val="421729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The Claim and Its Significance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main claim: atheists </a:t>
            </a:r>
            <a:r>
              <a:rPr lang="en-US" i="1" dirty="0"/>
              <a:t>can</a:t>
            </a:r>
            <a:r>
              <a:rPr lang="en-US" dirty="0"/>
              <a:t> pray to God. </a:t>
            </a:r>
            <a:endParaRPr lang="fa-IR" dirty="0"/>
          </a:p>
          <a:p>
            <a:r>
              <a:rPr lang="en-US" dirty="0"/>
              <a:t>Significance 1: the initial ‘impossibility’ of atheist praying to God</a:t>
            </a:r>
          </a:p>
          <a:p>
            <a:r>
              <a:rPr lang="en-US" dirty="0"/>
              <a:t>Significance 2: the theist-atheist dialogue </a:t>
            </a:r>
          </a:p>
          <a:p>
            <a:r>
              <a:rPr lang="en-US" dirty="0"/>
              <a:t>Significance 3: atheistic moments in religious life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15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80C31-9719-9C48-8E98-4E4CC7985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0" eaLnBrk="1" latinLnBrk="0" hangingPunct="1">
              <a:spcBef>
                <a:spcPct val="0"/>
              </a:spcBef>
              <a:buNone/>
            </a:pPr>
            <a:r>
              <a:rPr lang="en-US" sz="4100" dirty="0"/>
              <a:t>The Clarification of the Claim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83708-83C9-9444-9947-06CE40020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“Atheists can pray to God”</a:t>
            </a:r>
          </a:p>
          <a:p>
            <a:r>
              <a:rPr lang="en-US" dirty="0"/>
              <a:t>The two meanings of ‘atheism’: narrow and broad</a:t>
            </a:r>
          </a:p>
          <a:p>
            <a:r>
              <a:rPr lang="en-US" dirty="0"/>
              <a:t>The broad meaning of atheism is meant here</a:t>
            </a:r>
            <a:endParaRPr lang="fa-IR" dirty="0"/>
          </a:p>
          <a:p>
            <a:r>
              <a:rPr lang="en-US" dirty="0"/>
              <a:t>The two meanings of ‘prayer’: petitionary versus ritual</a:t>
            </a:r>
          </a:p>
          <a:p>
            <a:r>
              <a:rPr lang="en-US" dirty="0"/>
              <a:t>Petitionary prayer is meant here</a:t>
            </a:r>
            <a:endParaRPr lang="fa-IR" dirty="0"/>
          </a:p>
          <a:p>
            <a:r>
              <a:rPr lang="en-US" dirty="0"/>
              <a:t>The two meanings of ‘God’: personal versus impersonal</a:t>
            </a:r>
          </a:p>
          <a:p>
            <a:r>
              <a:rPr lang="en-US" dirty="0"/>
              <a:t>The personal God is meant here </a:t>
            </a:r>
          </a:p>
        </p:txBody>
      </p:sp>
    </p:spTree>
    <p:extLst>
      <p:ext uri="{BB962C8B-B14F-4D97-AF65-F5344CB8AC3E}">
        <p14:creationId xmlns:p14="http://schemas.microsoft.com/office/powerpoint/2010/main" val="204522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39A70-9BFB-AC4D-8329-59278C360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700" dirty="0"/>
              <a:t>The Clarification of the Claim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29BD6-B853-8049-8712-BCCB33A13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two meanings of ‘can’: logical possibility and ethical permissibility</a:t>
            </a:r>
          </a:p>
          <a:p>
            <a:r>
              <a:rPr lang="en-US" dirty="0"/>
              <a:t>Both meanings of ‘can’ are meant here. </a:t>
            </a:r>
          </a:p>
          <a:p>
            <a:r>
              <a:rPr lang="en-US" dirty="0"/>
              <a:t>Reformulation of the claim in the light of the clarifications:</a:t>
            </a:r>
          </a:p>
          <a:p>
            <a:pPr marL="0" indent="0" algn="just">
              <a:buNone/>
            </a:pPr>
            <a:r>
              <a:rPr lang="en-US" dirty="0"/>
              <a:t>	Atheists, including agnostics (and also theists in the 	atheistic moments/periods of their life) can offer 	petitionary prayer to a personal God/s without any 	logical contradiction or losing authenticity. </a:t>
            </a:r>
          </a:p>
        </p:txBody>
      </p:sp>
    </p:spTree>
    <p:extLst>
      <p:ext uri="{BB962C8B-B14F-4D97-AF65-F5344CB8AC3E}">
        <p14:creationId xmlns:p14="http://schemas.microsoft.com/office/powerpoint/2010/main" val="273563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65794-6824-B042-9111-C57043445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Atheist Prayer to God: a Sociological fact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833EF-6B37-F348-A4AB-8941E98DD5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According to a new survey ‘</a:t>
            </a:r>
            <a:r>
              <a:rPr lang="en-GB" dirty="0"/>
              <a:t>one in five adults pray despite saying they are not religious’ as reported by </a:t>
            </a:r>
            <a:r>
              <a:rPr lang="en-GB" dirty="0">
                <a:hlinkClick r:id="rId2"/>
              </a:rPr>
              <a:t>Guardian</a:t>
            </a:r>
            <a:r>
              <a:rPr lang="en-GB" dirty="0"/>
              <a:t> in January 2018.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42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BB9F9-0203-0442-895C-82B795304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Atheist Prayer to God: a Movie Representation</a:t>
            </a:r>
          </a:p>
        </p:txBody>
      </p:sp>
      <p:pic>
        <p:nvPicPr>
          <p:cNvPr id="4" name="the_grey_fuck_it_ill_do_it_mysel.mp4">
            <a:hlinkClick r:id="" action="ppaction://media"/>
            <a:extLst>
              <a:ext uri="{FF2B5EF4-FFF2-40B4-BE49-F238E27FC236}">
                <a16:creationId xmlns:a16="http://schemas.microsoft.com/office/drawing/2014/main" id="{1A01B65F-CE68-0249-A8F5-F883193D597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77901" y="1371599"/>
            <a:ext cx="7666099" cy="4640893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7BED0F-10CA-0A49-A5FC-D20E850A78E8}"/>
              </a:ext>
            </a:extLst>
          </p:cNvPr>
          <p:cNvSpPr txBox="1"/>
          <p:nvPr/>
        </p:nvSpPr>
        <p:spPr>
          <a:xfrm>
            <a:off x="137787" y="1578278"/>
            <a:ext cx="13401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scene from ‘the Grey’ 2011</a:t>
            </a:r>
          </a:p>
          <a:p>
            <a:r>
              <a:rPr lang="en-US" dirty="0"/>
              <a:t>[warning: obscene language]</a:t>
            </a:r>
          </a:p>
        </p:txBody>
      </p:sp>
    </p:spTree>
    <p:extLst>
      <p:ext uri="{BB962C8B-B14F-4D97-AF65-F5344CB8AC3E}">
        <p14:creationId xmlns:p14="http://schemas.microsoft.com/office/powerpoint/2010/main" val="250708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E3371-3574-8949-AECB-418666FA9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100" dirty="0"/>
              <a:t>A Non-Realist Argument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FD994-90C4-334A-AF67-70E358DC8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difference between ‘realism’ and ‘non-realism’ in philosophy of religion</a:t>
            </a:r>
          </a:p>
          <a:p>
            <a:r>
              <a:rPr lang="en-GB" dirty="0"/>
              <a:t>In (at least one version of) ‘religious non-realism’ belief </a:t>
            </a:r>
            <a:r>
              <a:rPr lang="en-GB"/>
              <a:t>is irrelevant </a:t>
            </a:r>
            <a:r>
              <a:rPr lang="en-GB" dirty="0"/>
              <a:t>to religious form of life</a:t>
            </a:r>
          </a:p>
          <a:p>
            <a:r>
              <a:rPr lang="en-GB" dirty="0"/>
              <a:t>If an atheist participates in a ‘religious form of life’ then he/she can pray to God.</a:t>
            </a:r>
          </a:p>
          <a:p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957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FCB1B-1263-3B48-9B4A-E25130604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100" dirty="0"/>
              <a:t>A Non-Realist Argument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75BE1-50F9-614E-BD88-CCDF65D8A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“If one thinks in terms of causing God to save the child, one is nearer the example of </a:t>
            </a:r>
            <a:r>
              <a:rPr lang="en-GB" i="1" dirty="0"/>
              <a:t>non-religious </a:t>
            </a:r>
            <a:r>
              <a:rPr lang="en-GB" dirty="0"/>
              <a:t>parents who pray, ‘0 God, save our child' where the thought behind the prayer is that God could save the child if He wanted to.” </a:t>
            </a:r>
          </a:p>
          <a:p>
            <a:r>
              <a:rPr lang="en-GB" dirty="0"/>
              <a:t>D. Z. Phillips, </a:t>
            </a:r>
            <a:r>
              <a:rPr lang="en-GB" i="1" dirty="0"/>
              <a:t>The Concept of Prayer</a:t>
            </a:r>
            <a:r>
              <a:rPr lang="en-GB" dirty="0"/>
              <a:t>, 1965, p. 120.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69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3987</TotalTime>
  <Words>557</Words>
  <Application>Microsoft Macintosh PowerPoint</Application>
  <PresentationFormat>On-screen Show (4:3)</PresentationFormat>
  <Paragraphs>57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Calibri</vt:lpstr>
      <vt:lpstr>Garamond</vt:lpstr>
      <vt:lpstr>Goudy Old Style</vt:lpstr>
      <vt:lpstr>Impact</vt:lpstr>
      <vt:lpstr>Rockwell</vt:lpstr>
      <vt:lpstr>Inkwell</vt:lpstr>
      <vt:lpstr>Can Atheists Pray to God?  A Philosophical Appraisal</vt:lpstr>
      <vt:lpstr>Outline</vt:lpstr>
      <vt:lpstr>The Claim and Its Significance</vt:lpstr>
      <vt:lpstr>The Clarification of the Claim </vt:lpstr>
      <vt:lpstr>The Clarification of the Claim (cont.)</vt:lpstr>
      <vt:lpstr>Atheist Prayer to God: a Sociological fact</vt:lpstr>
      <vt:lpstr>Atheist Prayer to God: a Movie Representation</vt:lpstr>
      <vt:lpstr>A Non-Realist Argument </vt:lpstr>
      <vt:lpstr>A Non-Realist Argument (cont.)</vt:lpstr>
      <vt:lpstr>The Realist Argument</vt:lpstr>
      <vt:lpstr>Conclusion</vt:lpstr>
      <vt:lpstr>Summary</vt:lpstr>
    </vt:vector>
  </TitlesOfParts>
  <Company>Ehsan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 Atheists Pray to God? A Philosophical Appraisal</dc:title>
  <dc:creator>Yaser Mirdamadi</dc:creator>
  <cp:lastModifiedBy>yaser mirdamadi</cp:lastModifiedBy>
  <cp:revision>202</cp:revision>
  <dcterms:created xsi:type="dcterms:W3CDTF">2019-04-03T11:50:24Z</dcterms:created>
  <dcterms:modified xsi:type="dcterms:W3CDTF">2019-04-09T16:26:14Z</dcterms:modified>
</cp:coreProperties>
</file>