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90" r:id="rId2"/>
    <p:sldMasterId id="2147483702" r:id="rId3"/>
  </p:sldMasterIdLst>
  <p:notesMasterIdLst>
    <p:notesMasterId r:id="rId128"/>
  </p:notesMasterIdLst>
  <p:sldIdLst>
    <p:sldId id="661" r:id="rId4"/>
    <p:sldId id="721" r:id="rId5"/>
    <p:sldId id="725" r:id="rId6"/>
    <p:sldId id="722" r:id="rId7"/>
    <p:sldId id="723" r:id="rId8"/>
    <p:sldId id="724" r:id="rId9"/>
    <p:sldId id="712" r:id="rId10"/>
    <p:sldId id="726" r:id="rId11"/>
    <p:sldId id="727" r:id="rId12"/>
    <p:sldId id="732" r:id="rId13"/>
    <p:sldId id="734" r:id="rId14"/>
    <p:sldId id="729" r:id="rId15"/>
    <p:sldId id="730" r:id="rId16"/>
    <p:sldId id="731" r:id="rId17"/>
    <p:sldId id="733" r:id="rId18"/>
    <p:sldId id="735" r:id="rId19"/>
    <p:sldId id="736" r:id="rId20"/>
    <p:sldId id="737" r:id="rId21"/>
    <p:sldId id="632" r:id="rId22"/>
    <p:sldId id="633" r:id="rId23"/>
    <p:sldId id="634" r:id="rId24"/>
    <p:sldId id="635" r:id="rId25"/>
    <p:sldId id="636" r:id="rId26"/>
    <p:sldId id="637" r:id="rId27"/>
    <p:sldId id="631" r:id="rId28"/>
    <p:sldId id="639" r:id="rId29"/>
    <p:sldId id="641" r:id="rId30"/>
    <p:sldId id="640" r:id="rId31"/>
    <p:sldId id="765" r:id="rId32"/>
    <p:sldId id="638" r:id="rId33"/>
    <p:sldId id="763" r:id="rId34"/>
    <p:sldId id="759" r:id="rId35"/>
    <p:sldId id="761" r:id="rId36"/>
    <p:sldId id="760" r:id="rId37"/>
    <p:sldId id="762" r:id="rId38"/>
    <p:sldId id="758" r:id="rId39"/>
    <p:sldId id="764" r:id="rId40"/>
    <p:sldId id="651" r:id="rId41"/>
    <p:sldId id="653" r:id="rId42"/>
    <p:sldId id="654" r:id="rId43"/>
    <p:sldId id="655" r:id="rId44"/>
    <p:sldId id="652" r:id="rId45"/>
    <p:sldId id="739" r:id="rId46"/>
    <p:sldId id="767" r:id="rId47"/>
    <p:sldId id="768" r:id="rId48"/>
    <p:sldId id="769" r:id="rId49"/>
    <p:sldId id="766" r:id="rId50"/>
    <p:sldId id="742" r:id="rId51"/>
    <p:sldId id="771" r:id="rId52"/>
    <p:sldId id="658" r:id="rId53"/>
    <p:sldId id="774" r:id="rId54"/>
    <p:sldId id="772" r:id="rId55"/>
    <p:sldId id="775" r:id="rId56"/>
    <p:sldId id="773" r:id="rId57"/>
    <p:sldId id="780" r:id="rId58"/>
    <p:sldId id="770" r:id="rId59"/>
    <p:sldId id="659" r:id="rId60"/>
    <p:sldId id="663" r:id="rId61"/>
    <p:sldId id="660" r:id="rId62"/>
    <p:sldId id="671" r:id="rId63"/>
    <p:sldId id="692" r:id="rId64"/>
    <p:sldId id="781" r:id="rId65"/>
    <p:sldId id="782" r:id="rId66"/>
    <p:sldId id="783" r:id="rId67"/>
    <p:sldId id="784" r:id="rId68"/>
    <p:sldId id="787" r:id="rId69"/>
    <p:sldId id="788" r:id="rId70"/>
    <p:sldId id="786" r:id="rId71"/>
    <p:sldId id="798" r:id="rId72"/>
    <p:sldId id="799" r:id="rId73"/>
    <p:sldId id="800" r:id="rId74"/>
    <p:sldId id="695" r:id="rId75"/>
    <p:sldId id="698" r:id="rId76"/>
    <p:sldId id="693" r:id="rId77"/>
    <p:sldId id="694" r:id="rId78"/>
    <p:sldId id="670" r:id="rId79"/>
    <p:sldId id="792" r:id="rId80"/>
    <p:sldId id="793" r:id="rId81"/>
    <p:sldId id="794" r:id="rId82"/>
    <p:sldId id="795" r:id="rId83"/>
    <p:sldId id="796" r:id="rId84"/>
    <p:sldId id="797" r:id="rId85"/>
    <p:sldId id="790" r:id="rId86"/>
    <p:sldId id="791" r:id="rId87"/>
    <p:sldId id="776" r:id="rId88"/>
    <p:sldId id="777" r:id="rId89"/>
    <p:sldId id="801" r:id="rId90"/>
    <p:sldId id="820" r:id="rId91"/>
    <p:sldId id="805" r:id="rId92"/>
    <p:sldId id="817" r:id="rId93"/>
    <p:sldId id="804" r:id="rId94"/>
    <p:sldId id="834" r:id="rId95"/>
    <p:sldId id="835" r:id="rId96"/>
    <p:sldId id="836" r:id="rId97"/>
    <p:sldId id="837" r:id="rId98"/>
    <p:sldId id="838" r:id="rId99"/>
    <p:sldId id="825" r:id="rId100"/>
    <p:sldId id="826" r:id="rId101"/>
    <p:sldId id="827" r:id="rId102"/>
    <p:sldId id="828" r:id="rId103"/>
    <p:sldId id="829" r:id="rId104"/>
    <p:sldId id="830" r:id="rId105"/>
    <p:sldId id="831" r:id="rId106"/>
    <p:sldId id="832" r:id="rId107"/>
    <p:sldId id="833" r:id="rId108"/>
    <p:sldId id="648" r:id="rId109"/>
    <p:sldId id="816" r:id="rId110"/>
    <p:sldId id="811" r:id="rId111"/>
    <p:sldId id="812" r:id="rId112"/>
    <p:sldId id="813" r:id="rId113"/>
    <p:sldId id="814" r:id="rId114"/>
    <p:sldId id="815" r:id="rId115"/>
    <p:sldId id="687" r:id="rId116"/>
    <p:sldId id="682" r:id="rId117"/>
    <p:sldId id="683" r:id="rId118"/>
    <p:sldId id="684" r:id="rId119"/>
    <p:sldId id="685" r:id="rId120"/>
    <p:sldId id="686" r:id="rId121"/>
    <p:sldId id="649" r:id="rId122"/>
    <p:sldId id="839" r:id="rId123"/>
    <p:sldId id="711" r:id="rId124"/>
    <p:sldId id="710" r:id="rId125"/>
    <p:sldId id="789" r:id="rId126"/>
    <p:sldId id="840" r:id="rId1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4" autoAdjust="0"/>
    <p:restoredTop sz="94660"/>
  </p:normalViewPr>
  <p:slideViewPr>
    <p:cSldViewPr snapToGrid="0">
      <p:cViewPr varScale="1">
        <p:scale>
          <a:sx n="69" d="100"/>
          <a:sy n="69" d="100"/>
        </p:scale>
        <p:origin x="48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notesMaster" Target="notesMasters/notesMaster1.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presProps" Target="presProps.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viewProps" Target="viewProps.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tableStyles" Target="tableStyles.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3AA9E6-C92F-4D69-ACA0-189E43EA01FB}" type="doc">
      <dgm:prSet loTypeId="urn:microsoft.com/office/officeart/2005/8/layout/gear1" loCatId="process" qsTypeId="urn:microsoft.com/office/officeart/2005/8/quickstyle/simple1" qsCatId="simple" csTypeId="urn:microsoft.com/office/officeart/2005/8/colors/colorful2" csCatId="colorful" phldr="1"/>
      <dgm:spPr/>
      <dgm:t>
        <a:bodyPr/>
        <a:lstStyle/>
        <a:p>
          <a:endParaRPr lang="en-US"/>
        </a:p>
      </dgm:t>
    </dgm:pt>
    <dgm:pt modelId="{3D94CB06-FD1E-476F-ACF1-0F7140E17550}">
      <dgm:prSet phldrT="[Text]" custT="1"/>
      <dgm:spPr/>
      <dgm:t>
        <a:bodyPr/>
        <a:lstStyle/>
        <a:p>
          <a:r>
            <a:rPr lang="fa-IR" sz="6600" dirty="0" smtClean="0">
              <a:latin typeface="IRRoya" panose="02000503000000020002" pitchFamily="2" charset="-78"/>
              <a:cs typeface="IRRoya" panose="02000503000000020002" pitchFamily="2" charset="-78"/>
            </a:rPr>
            <a:t>هوش</a:t>
          </a:r>
          <a:endParaRPr lang="en-US" sz="3000" dirty="0">
            <a:latin typeface="IRRoya" panose="02000503000000020002" pitchFamily="2" charset="-78"/>
            <a:cs typeface="IRRoya" panose="02000503000000020002" pitchFamily="2" charset="-78"/>
          </a:endParaRPr>
        </a:p>
      </dgm:t>
    </dgm:pt>
    <dgm:pt modelId="{A937DEBE-4954-4907-B3C2-A736B3B7465B}" type="parTrans" cxnId="{73F6C8E9-19EA-4344-BFA6-67D1B0CA698E}">
      <dgm:prSet/>
      <dgm:spPr/>
      <dgm:t>
        <a:bodyPr/>
        <a:lstStyle/>
        <a:p>
          <a:endParaRPr lang="en-US"/>
        </a:p>
      </dgm:t>
    </dgm:pt>
    <dgm:pt modelId="{CFD69F60-BF6C-4274-AE25-D27138A7720E}" type="sibTrans" cxnId="{73F6C8E9-19EA-4344-BFA6-67D1B0CA698E}">
      <dgm:prSet/>
      <dgm:spPr/>
      <dgm:t>
        <a:bodyPr/>
        <a:lstStyle/>
        <a:p>
          <a:endParaRPr lang="en-US"/>
        </a:p>
      </dgm:t>
    </dgm:pt>
    <dgm:pt modelId="{C5EA2483-6141-46E5-B8E5-20586C205F03}">
      <dgm:prSet phldrT="[Text]" custT="1"/>
      <dgm:spPr/>
      <dgm:t>
        <a:bodyPr/>
        <a:lstStyle/>
        <a:p>
          <a:r>
            <a:rPr lang="fa-IR" sz="2800" b="1" dirty="0" smtClean="0">
              <a:solidFill>
                <a:schemeClr val="bg1"/>
              </a:solidFill>
              <a:latin typeface="IRRoya" panose="02000503000000020002" pitchFamily="2" charset="-78"/>
              <a:cs typeface="IRRoya" panose="02000503000000020002" pitchFamily="2" charset="-78"/>
            </a:rPr>
            <a:t>تحصیلات</a:t>
          </a:r>
          <a:endParaRPr lang="en-US" sz="2600" b="1" dirty="0">
            <a:solidFill>
              <a:schemeClr val="bg1"/>
            </a:solidFill>
            <a:latin typeface="IRRoya" panose="02000503000000020002" pitchFamily="2" charset="-78"/>
            <a:cs typeface="IRRoya" panose="02000503000000020002" pitchFamily="2" charset="-78"/>
          </a:endParaRPr>
        </a:p>
      </dgm:t>
    </dgm:pt>
    <dgm:pt modelId="{A85187AC-0B46-4FBE-B88D-80561A5B281A}" type="parTrans" cxnId="{7935FF2D-55BA-4A62-9D33-3F9E43ECE7C2}">
      <dgm:prSet/>
      <dgm:spPr/>
      <dgm:t>
        <a:bodyPr/>
        <a:lstStyle/>
        <a:p>
          <a:endParaRPr lang="en-US"/>
        </a:p>
      </dgm:t>
    </dgm:pt>
    <dgm:pt modelId="{F06B5FCA-2837-48DD-B7FC-F027435AEAA3}" type="sibTrans" cxnId="{7935FF2D-55BA-4A62-9D33-3F9E43ECE7C2}">
      <dgm:prSet/>
      <dgm:spPr/>
      <dgm:t>
        <a:bodyPr/>
        <a:lstStyle/>
        <a:p>
          <a:endParaRPr lang="en-US"/>
        </a:p>
      </dgm:t>
    </dgm:pt>
    <dgm:pt modelId="{C2877320-50E3-4CE6-A099-24417FED4760}">
      <dgm:prSet phldrT="[Text]"/>
      <dgm:spPr/>
      <dgm:t>
        <a:bodyPr/>
        <a:lstStyle/>
        <a:p>
          <a:r>
            <a:rPr lang="fa-IR" dirty="0" smtClean="0">
              <a:latin typeface="IRRoya" panose="02000503000000020002" pitchFamily="2" charset="-78"/>
              <a:cs typeface="IRRoya" panose="02000503000000020002" pitchFamily="2" charset="-78"/>
            </a:rPr>
            <a:t>وضعیت بهتر اقتصادی</a:t>
          </a:r>
          <a:endParaRPr lang="en-US" dirty="0">
            <a:latin typeface="IRRoya" panose="02000503000000020002" pitchFamily="2" charset="-78"/>
            <a:cs typeface="IRRoya" panose="02000503000000020002" pitchFamily="2" charset="-78"/>
          </a:endParaRPr>
        </a:p>
      </dgm:t>
    </dgm:pt>
    <dgm:pt modelId="{6B6599FC-E204-432A-9DF1-30900B136963}" type="parTrans" cxnId="{DF16588C-14BC-4EFF-B821-04074DF1C996}">
      <dgm:prSet/>
      <dgm:spPr/>
      <dgm:t>
        <a:bodyPr/>
        <a:lstStyle/>
        <a:p>
          <a:endParaRPr lang="en-US"/>
        </a:p>
      </dgm:t>
    </dgm:pt>
    <dgm:pt modelId="{6CC8BED0-71B9-496D-8712-C3B2952040AC}" type="sibTrans" cxnId="{DF16588C-14BC-4EFF-B821-04074DF1C996}">
      <dgm:prSet/>
      <dgm:spPr/>
      <dgm:t>
        <a:bodyPr/>
        <a:lstStyle/>
        <a:p>
          <a:endParaRPr lang="en-US"/>
        </a:p>
      </dgm:t>
    </dgm:pt>
    <dgm:pt modelId="{DA4D4883-EA3D-406D-87C8-0FB0CB2B2644}">
      <dgm:prSet phldrT="[Text]"/>
      <dgm:spPr/>
      <dgm:t>
        <a:bodyPr/>
        <a:lstStyle/>
        <a:p>
          <a:endParaRPr lang="en-US"/>
        </a:p>
      </dgm:t>
    </dgm:pt>
    <dgm:pt modelId="{3516A493-DC80-4DF4-A6AB-557E69BAF57A}" type="parTrans" cxnId="{2435B404-D3FA-4757-9552-5C7280894A01}">
      <dgm:prSet/>
      <dgm:spPr/>
      <dgm:t>
        <a:bodyPr/>
        <a:lstStyle/>
        <a:p>
          <a:endParaRPr lang="en-US"/>
        </a:p>
      </dgm:t>
    </dgm:pt>
    <dgm:pt modelId="{B71A4826-133C-4A50-ACDD-BD58BA428A38}" type="sibTrans" cxnId="{2435B404-D3FA-4757-9552-5C7280894A01}">
      <dgm:prSet/>
      <dgm:spPr/>
      <dgm:t>
        <a:bodyPr/>
        <a:lstStyle/>
        <a:p>
          <a:endParaRPr lang="en-US"/>
        </a:p>
      </dgm:t>
    </dgm:pt>
    <dgm:pt modelId="{1DC460BC-C4BB-42EF-87F7-53271D9B21B8}">
      <dgm:prSet phldrT="[Text]"/>
      <dgm:spPr/>
      <dgm:t>
        <a:bodyPr/>
        <a:lstStyle/>
        <a:p>
          <a:endParaRPr lang="en-US"/>
        </a:p>
      </dgm:t>
    </dgm:pt>
    <dgm:pt modelId="{8481EA40-0057-419B-8835-8E777A932D98}" type="parTrans" cxnId="{DF830A6D-483C-41D0-8986-2004CE3D6B45}">
      <dgm:prSet/>
      <dgm:spPr/>
      <dgm:t>
        <a:bodyPr/>
        <a:lstStyle/>
        <a:p>
          <a:endParaRPr lang="en-US"/>
        </a:p>
      </dgm:t>
    </dgm:pt>
    <dgm:pt modelId="{89E8BA88-5DDB-46B5-97C9-4FA6A249D87D}" type="sibTrans" cxnId="{DF830A6D-483C-41D0-8986-2004CE3D6B45}">
      <dgm:prSet/>
      <dgm:spPr/>
      <dgm:t>
        <a:bodyPr/>
        <a:lstStyle/>
        <a:p>
          <a:endParaRPr lang="en-US"/>
        </a:p>
      </dgm:t>
    </dgm:pt>
    <dgm:pt modelId="{98FE0632-DE6F-4354-80CB-7B685746CC22}">
      <dgm:prSet phldrT="[Text]" custLinFactNeighborX="1939" custLinFactNeighborY="1221"/>
      <dgm:spPr/>
      <dgm:t>
        <a:bodyPr/>
        <a:lstStyle/>
        <a:p>
          <a:endParaRPr lang="en-US"/>
        </a:p>
      </dgm:t>
    </dgm:pt>
    <dgm:pt modelId="{04242135-B899-4B51-98A4-66C3301EDE5F}" type="parTrans" cxnId="{C5D6FB06-6AF6-45A3-B514-2C4D54519959}">
      <dgm:prSet/>
      <dgm:spPr/>
      <dgm:t>
        <a:bodyPr/>
        <a:lstStyle/>
        <a:p>
          <a:endParaRPr lang="en-US"/>
        </a:p>
      </dgm:t>
    </dgm:pt>
    <dgm:pt modelId="{3242081C-76C2-4B51-832C-CD3C012AF63D}" type="sibTrans" cxnId="{C5D6FB06-6AF6-45A3-B514-2C4D54519959}">
      <dgm:prSet/>
      <dgm:spPr/>
      <dgm:t>
        <a:bodyPr/>
        <a:lstStyle/>
        <a:p>
          <a:endParaRPr lang="en-US"/>
        </a:p>
      </dgm:t>
    </dgm:pt>
    <dgm:pt modelId="{B11466A5-026A-43E6-8EDA-2D4B148B0977}" type="pres">
      <dgm:prSet presAssocID="{DF3AA9E6-C92F-4D69-ACA0-189E43EA01FB}" presName="composite" presStyleCnt="0">
        <dgm:presLayoutVars>
          <dgm:chMax val="3"/>
          <dgm:animLvl val="lvl"/>
          <dgm:resizeHandles val="exact"/>
        </dgm:presLayoutVars>
      </dgm:prSet>
      <dgm:spPr/>
      <dgm:t>
        <a:bodyPr/>
        <a:lstStyle/>
        <a:p>
          <a:endParaRPr lang="en-US"/>
        </a:p>
      </dgm:t>
    </dgm:pt>
    <dgm:pt modelId="{9EA7D951-3708-4102-ACDB-64257E9B7CA8}" type="pres">
      <dgm:prSet presAssocID="{3D94CB06-FD1E-476F-ACF1-0F7140E17550}" presName="gear1" presStyleLbl="node1" presStyleIdx="0" presStyleCnt="3">
        <dgm:presLayoutVars>
          <dgm:chMax val="1"/>
          <dgm:bulletEnabled val="1"/>
        </dgm:presLayoutVars>
      </dgm:prSet>
      <dgm:spPr/>
      <dgm:t>
        <a:bodyPr/>
        <a:lstStyle/>
        <a:p>
          <a:endParaRPr lang="en-US"/>
        </a:p>
      </dgm:t>
    </dgm:pt>
    <dgm:pt modelId="{4763817D-3580-4D0F-AE88-0973D4F917F5}" type="pres">
      <dgm:prSet presAssocID="{3D94CB06-FD1E-476F-ACF1-0F7140E17550}" presName="gear1srcNode" presStyleLbl="node1" presStyleIdx="0" presStyleCnt="3"/>
      <dgm:spPr/>
      <dgm:t>
        <a:bodyPr/>
        <a:lstStyle/>
        <a:p>
          <a:endParaRPr lang="en-US"/>
        </a:p>
      </dgm:t>
    </dgm:pt>
    <dgm:pt modelId="{A06E7327-E26C-41F5-A36F-D5BD850ED4A4}" type="pres">
      <dgm:prSet presAssocID="{3D94CB06-FD1E-476F-ACF1-0F7140E17550}" presName="gear1dstNode" presStyleLbl="node1" presStyleIdx="0" presStyleCnt="3"/>
      <dgm:spPr/>
      <dgm:t>
        <a:bodyPr/>
        <a:lstStyle/>
        <a:p>
          <a:endParaRPr lang="en-US"/>
        </a:p>
      </dgm:t>
    </dgm:pt>
    <dgm:pt modelId="{78EAAA31-1C9C-456B-A708-052C7FE3FF3D}" type="pres">
      <dgm:prSet presAssocID="{C5EA2483-6141-46E5-B8E5-20586C205F03}" presName="gear2" presStyleLbl="node1" presStyleIdx="1" presStyleCnt="3" custLinFactNeighborX="1939" custLinFactNeighborY="1221">
        <dgm:presLayoutVars>
          <dgm:chMax val="1"/>
          <dgm:bulletEnabled val="1"/>
        </dgm:presLayoutVars>
      </dgm:prSet>
      <dgm:spPr/>
      <dgm:t>
        <a:bodyPr/>
        <a:lstStyle/>
        <a:p>
          <a:endParaRPr lang="en-US"/>
        </a:p>
      </dgm:t>
    </dgm:pt>
    <dgm:pt modelId="{05CFD126-431C-43A6-87F1-4C313DFA5683}" type="pres">
      <dgm:prSet presAssocID="{C5EA2483-6141-46E5-B8E5-20586C205F03}" presName="gear2srcNode" presStyleLbl="node1" presStyleIdx="1" presStyleCnt="3"/>
      <dgm:spPr/>
      <dgm:t>
        <a:bodyPr/>
        <a:lstStyle/>
        <a:p>
          <a:endParaRPr lang="en-US"/>
        </a:p>
      </dgm:t>
    </dgm:pt>
    <dgm:pt modelId="{AF4743EC-8DB9-4747-922F-18D4D6FDD901}" type="pres">
      <dgm:prSet presAssocID="{C5EA2483-6141-46E5-B8E5-20586C205F03}" presName="gear2dstNode" presStyleLbl="node1" presStyleIdx="1" presStyleCnt="3"/>
      <dgm:spPr/>
      <dgm:t>
        <a:bodyPr/>
        <a:lstStyle/>
        <a:p>
          <a:endParaRPr lang="en-US"/>
        </a:p>
      </dgm:t>
    </dgm:pt>
    <dgm:pt modelId="{B5C900AA-73E4-4126-AFBE-CCFB68F8F356}" type="pres">
      <dgm:prSet presAssocID="{C2877320-50E3-4CE6-A099-24417FED4760}" presName="gear3" presStyleLbl="node1" presStyleIdx="2" presStyleCnt="3"/>
      <dgm:spPr/>
      <dgm:t>
        <a:bodyPr/>
        <a:lstStyle/>
        <a:p>
          <a:endParaRPr lang="en-US"/>
        </a:p>
      </dgm:t>
    </dgm:pt>
    <dgm:pt modelId="{6A9C12A8-74F0-4516-B917-D4C1F61A157D}" type="pres">
      <dgm:prSet presAssocID="{C2877320-50E3-4CE6-A099-24417FED4760}" presName="gear3tx" presStyleLbl="node1" presStyleIdx="2" presStyleCnt="3">
        <dgm:presLayoutVars>
          <dgm:chMax val="1"/>
          <dgm:bulletEnabled val="1"/>
        </dgm:presLayoutVars>
      </dgm:prSet>
      <dgm:spPr/>
      <dgm:t>
        <a:bodyPr/>
        <a:lstStyle/>
        <a:p>
          <a:endParaRPr lang="en-US"/>
        </a:p>
      </dgm:t>
    </dgm:pt>
    <dgm:pt modelId="{B3F73FF5-1459-4C8A-9042-032277D1FBC6}" type="pres">
      <dgm:prSet presAssocID="{C2877320-50E3-4CE6-A099-24417FED4760}" presName="gear3srcNode" presStyleLbl="node1" presStyleIdx="2" presStyleCnt="3"/>
      <dgm:spPr/>
      <dgm:t>
        <a:bodyPr/>
        <a:lstStyle/>
        <a:p>
          <a:endParaRPr lang="en-US"/>
        </a:p>
      </dgm:t>
    </dgm:pt>
    <dgm:pt modelId="{BC338A2C-D986-4F18-AE9E-0CBE1CBFBCD7}" type="pres">
      <dgm:prSet presAssocID="{C2877320-50E3-4CE6-A099-24417FED4760}" presName="gear3dstNode" presStyleLbl="node1" presStyleIdx="2" presStyleCnt="3"/>
      <dgm:spPr/>
      <dgm:t>
        <a:bodyPr/>
        <a:lstStyle/>
        <a:p>
          <a:endParaRPr lang="en-US"/>
        </a:p>
      </dgm:t>
    </dgm:pt>
    <dgm:pt modelId="{7B379BCF-7E03-40DC-81F0-65C4F13CCC57}" type="pres">
      <dgm:prSet presAssocID="{CFD69F60-BF6C-4274-AE25-D27138A7720E}" presName="connector1" presStyleLbl="sibTrans2D1" presStyleIdx="0" presStyleCnt="3"/>
      <dgm:spPr/>
      <dgm:t>
        <a:bodyPr/>
        <a:lstStyle/>
        <a:p>
          <a:endParaRPr lang="en-US"/>
        </a:p>
      </dgm:t>
    </dgm:pt>
    <dgm:pt modelId="{3BC8B10B-9769-495A-AC74-9FA992D51EA2}" type="pres">
      <dgm:prSet presAssocID="{F06B5FCA-2837-48DD-B7FC-F027435AEAA3}" presName="connector2" presStyleLbl="sibTrans2D1" presStyleIdx="1" presStyleCnt="3"/>
      <dgm:spPr/>
      <dgm:t>
        <a:bodyPr/>
        <a:lstStyle/>
        <a:p>
          <a:endParaRPr lang="en-US"/>
        </a:p>
      </dgm:t>
    </dgm:pt>
    <dgm:pt modelId="{1A2A4CDB-B891-4796-9769-57352751D889}" type="pres">
      <dgm:prSet presAssocID="{6CC8BED0-71B9-496D-8712-C3B2952040AC}" presName="connector3" presStyleLbl="sibTrans2D1" presStyleIdx="2" presStyleCnt="3"/>
      <dgm:spPr/>
      <dgm:t>
        <a:bodyPr/>
        <a:lstStyle/>
        <a:p>
          <a:endParaRPr lang="en-US"/>
        </a:p>
      </dgm:t>
    </dgm:pt>
  </dgm:ptLst>
  <dgm:cxnLst>
    <dgm:cxn modelId="{8B5C5336-CD82-479D-8ADB-292DAD870327}" type="presOf" srcId="{3D94CB06-FD1E-476F-ACF1-0F7140E17550}" destId="{9EA7D951-3708-4102-ACDB-64257E9B7CA8}" srcOrd="0" destOrd="0" presId="urn:microsoft.com/office/officeart/2005/8/layout/gear1"/>
    <dgm:cxn modelId="{34F43ACF-58E0-409B-84A9-F634929AD0E8}" type="presOf" srcId="{C5EA2483-6141-46E5-B8E5-20586C205F03}" destId="{AF4743EC-8DB9-4747-922F-18D4D6FDD901}" srcOrd="2" destOrd="0" presId="urn:microsoft.com/office/officeart/2005/8/layout/gear1"/>
    <dgm:cxn modelId="{A4C5B752-6674-48D4-B7AE-89CDE25B0A26}" type="presOf" srcId="{CFD69F60-BF6C-4274-AE25-D27138A7720E}" destId="{7B379BCF-7E03-40DC-81F0-65C4F13CCC57}" srcOrd="0" destOrd="0" presId="urn:microsoft.com/office/officeart/2005/8/layout/gear1"/>
    <dgm:cxn modelId="{81818CA4-7CFA-4F0E-BEC9-5598915FBF2B}" type="presOf" srcId="{3D94CB06-FD1E-476F-ACF1-0F7140E17550}" destId="{A06E7327-E26C-41F5-A36F-D5BD850ED4A4}" srcOrd="2" destOrd="0" presId="urn:microsoft.com/office/officeart/2005/8/layout/gear1"/>
    <dgm:cxn modelId="{DC47409E-E039-4BAB-8B0A-29244C7B7C6F}" type="presOf" srcId="{C5EA2483-6141-46E5-B8E5-20586C205F03}" destId="{78EAAA31-1C9C-456B-A708-052C7FE3FF3D}" srcOrd="0" destOrd="0" presId="urn:microsoft.com/office/officeart/2005/8/layout/gear1"/>
    <dgm:cxn modelId="{4C06F466-ADD0-4E67-BEF4-4F57AA6A1D93}" type="presOf" srcId="{C2877320-50E3-4CE6-A099-24417FED4760}" destId="{B5C900AA-73E4-4126-AFBE-CCFB68F8F356}" srcOrd="0" destOrd="0" presId="urn:microsoft.com/office/officeart/2005/8/layout/gear1"/>
    <dgm:cxn modelId="{B9859CA4-08AB-4049-ACC9-A25E7F4264CA}" type="presOf" srcId="{C2877320-50E3-4CE6-A099-24417FED4760}" destId="{BC338A2C-D986-4F18-AE9E-0CBE1CBFBCD7}" srcOrd="3" destOrd="0" presId="urn:microsoft.com/office/officeart/2005/8/layout/gear1"/>
    <dgm:cxn modelId="{02AF1E03-548F-4FD9-A0FB-408EA2334BFB}" type="presOf" srcId="{DF3AA9E6-C92F-4D69-ACA0-189E43EA01FB}" destId="{B11466A5-026A-43E6-8EDA-2D4B148B0977}" srcOrd="0" destOrd="0" presId="urn:microsoft.com/office/officeart/2005/8/layout/gear1"/>
    <dgm:cxn modelId="{7935FF2D-55BA-4A62-9D33-3F9E43ECE7C2}" srcId="{DF3AA9E6-C92F-4D69-ACA0-189E43EA01FB}" destId="{C5EA2483-6141-46E5-B8E5-20586C205F03}" srcOrd="1" destOrd="0" parTransId="{A85187AC-0B46-4FBE-B88D-80561A5B281A}" sibTransId="{F06B5FCA-2837-48DD-B7FC-F027435AEAA3}"/>
    <dgm:cxn modelId="{73F6C8E9-19EA-4344-BFA6-67D1B0CA698E}" srcId="{DF3AA9E6-C92F-4D69-ACA0-189E43EA01FB}" destId="{3D94CB06-FD1E-476F-ACF1-0F7140E17550}" srcOrd="0" destOrd="0" parTransId="{A937DEBE-4954-4907-B3C2-A736B3B7465B}" sibTransId="{CFD69F60-BF6C-4274-AE25-D27138A7720E}"/>
    <dgm:cxn modelId="{398386B9-2185-49F4-B8F9-C9D73EC5F0DA}" type="presOf" srcId="{6CC8BED0-71B9-496D-8712-C3B2952040AC}" destId="{1A2A4CDB-B891-4796-9769-57352751D889}" srcOrd="0" destOrd="0" presId="urn:microsoft.com/office/officeart/2005/8/layout/gear1"/>
    <dgm:cxn modelId="{F132B73B-28E7-4D2C-9F76-D901AB1F49B3}" type="presOf" srcId="{C5EA2483-6141-46E5-B8E5-20586C205F03}" destId="{05CFD126-431C-43A6-87F1-4C313DFA5683}" srcOrd="1" destOrd="0" presId="urn:microsoft.com/office/officeart/2005/8/layout/gear1"/>
    <dgm:cxn modelId="{C5D6FB06-6AF6-45A3-B514-2C4D54519959}" srcId="{DF3AA9E6-C92F-4D69-ACA0-189E43EA01FB}" destId="{98FE0632-DE6F-4354-80CB-7B685746CC22}" srcOrd="5" destOrd="0" parTransId="{04242135-B899-4B51-98A4-66C3301EDE5F}" sibTransId="{3242081C-76C2-4B51-832C-CD3C012AF63D}"/>
    <dgm:cxn modelId="{DF16588C-14BC-4EFF-B821-04074DF1C996}" srcId="{DF3AA9E6-C92F-4D69-ACA0-189E43EA01FB}" destId="{C2877320-50E3-4CE6-A099-24417FED4760}" srcOrd="2" destOrd="0" parTransId="{6B6599FC-E204-432A-9DF1-30900B136963}" sibTransId="{6CC8BED0-71B9-496D-8712-C3B2952040AC}"/>
    <dgm:cxn modelId="{443D5E03-9C24-4DA8-91F7-472DA8E99D6F}" type="presOf" srcId="{F06B5FCA-2837-48DD-B7FC-F027435AEAA3}" destId="{3BC8B10B-9769-495A-AC74-9FA992D51EA2}" srcOrd="0" destOrd="0" presId="urn:microsoft.com/office/officeart/2005/8/layout/gear1"/>
    <dgm:cxn modelId="{F0D6E053-AF8B-4678-8B57-BFC4E92E757F}" type="presOf" srcId="{3D94CB06-FD1E-476F-ACF1-0F7140E17550}" destId="{4763817D-3580-4D0F-AE88-0973D4F917F5}" srcOrd="1" destOrd="0" presId="urn:microsoft.com/office/officeart/2005/8/layout/gear1"/>
    <dgm:cxn modelId="{DF830A6D-483C-41D0-8986-2004CE3D6B45}" srcId="{DF3AA9E6-C92F-4D69-ACA0-189E43EA01FB}" destId="{1DC460BC-C4BB-42EF-87F7-53271D9B21B8}" srcOrd="4" destOrd="0" parTransId="{8481EA40-0057-419B-8835-8E777A932D98}" sibTransId="{89E8BA88-5DDB-46B5-97C9-4FA6A249D87D}"/>
    <dgm:cxn modelId="{F2A35067-028B-4364-A071-FCCC4C908472}" type="presOf" srcId="{C2877320-50E3-4CE6-A099-24417FED4760}" destId="{6A9C12A8-74F0-4516-B917-D4C1F61A157D}" srcOrd="1" destOrd="0" presId="urn:microsoft.com/office/officeart/2005/8/layout/gear1"/>
    <dgm:cxn modelId="{4E743F17-37F0-43F2-95EF-44B0E8FA9182}" type="presOf" srcId="{C2877320-50E3-4CE6-A099-24417FED4760}" destId="{B3F73FF5-1459-4C8A-9042-032277D1FBC6}" srcOrd="2" destOrd="0" presId="urn:microsoft.com/office/officeart/2005/8/layout/gear1"/>
    <dgm:cxn modelId="{2435B404-D3FA-4757-9552-5C7280894A01}" srcId="{DF3AA9E6-C92F-4D69-ACA0-189E43EA01FB}" destId="{DA4D4883-EA3D-406D-87C8-0FB0CB2B2644}" srcOrd="3" destOrd="0" parTransId="{3516A493-DC80-4DF4-A6AB-557E69BAF57A}" sibTransId="{B71A4826-133C-4A50-ACDD-BD58BA428A38}"/>
    <dgm:cxn modelId="{79B15AE7-296E-45A3-8DB6-35D1E40B9F0B}" type="presParOf" srcId="{B11466A5-026A-43E6-8EDA-2D4B148B0977}" destId="{9EA7D951-3708-4102-ACDB-64257E9B7CA8}" srcOrd="0" destOrd="0" presId="urn:microsoft.com/office/officeart/2005/8/layout/gear1"/>
    <dgm:cxn modelId="{D7058DCE-9320-4A5E-9C4F-4705D6A23219}" type="presParOf" srcId="{B11466A5-026A-43E6-8EDA-2D4B148B0977}" destId="{4763817D-3580-4D0F-AE88-0973D4F917F5}" srcOrd="1" destOrd="0" presId="urn:microsoft.com/office/officeart/2005/8/layout/gear1"/>
    <dgm:cxn modelId="{7DCB29D6-ABB9-4486-BD8D-F3345B0B748D}" type="presParOf" srcId="{B11466A5-026A-43E6-8EDA-2D4B148B0977}" destId="{A06E7327-E26C-41F5-A36F-D5BD850ED4A4}" srcOrd="2" destOrd="0" presId="urn:microsoft.com/office/officeart/2005/8/layout/gear1"/>
    <dgm:cxn modelId="{688CA89F-062A-42BD-AB00-C14D1FCAFB88}" type="presParOf" srcId="{B11466A5-026A-43E6-8EDA-2D4B148B0977}" destId="{78EAAA31-1C9C-456B-A708-052C7FE3FF3D}" srcOrd="3" destOrd="0" presId="urn:microsoft.com/office/officeart/2005/8/layout/gear1"/>
    <dgm:cxn modelId="{89975FC2-FA78-44F3-8916-A009C41C50C5}" type="presParOf" srcId="{B11466A5-026A-43E6-8EDA-2D4B148B0977}" destId="{05CFD126-431C-43A6-87F1-4C313DFA5683}" srcOrd="4" destOrd="0" presId="urn:microsoft.com/office/officeart/2005/8/layout/gear1"/>
    <dgm:cxn modelId="{7D1FACB1-55BF-4B9A-B383-80ABC8BCAB05}" type="presParOf" srcId="{B11466A5-026A-43E6-8EDA-2D4B148B0977}" destId="{AF4743EC-8DB9-4747-922F-18D4D6FDD901}" srcOrd="5" destOrd="0" presId="urn:microsoft.com/office/officeart/2005/8/layout/gear1"/>
    <dgm:cxn modelId="{1F9167FF-3EB8-4133-B290-07B2EBAE36B4}" type="presParOf" srcId="{B11466A5-026A-43E6-8EDA-2D4B148B0977}" destId="{B5C900AA-73E4-4126-AFBE-CCFB68F8F356}" srcOrd="6" destOrd="0" presId="urn:microsoft.com/office/officeart/2005/8/layout/gear1"/>
    <dgm:cxn modelId="{F7AA7A6F-1224-46BD-BE72-78412D187B2B}" type="presParOf" srcId="{B11466A5-026A-43E6-8EDA-2D4B148B0977}" destId="{6A9C12A8-74F0-4516-B917-D4C1F61A157D}" srcOrd="7" destOrd="0" presId="urn:microsoft.com/office/officeart/2005/8/layout/gear1"/>
    <dgm:cxn modelId="{B31165A0-ADA6-48C0-890E-138566AD4A65}" type="presParOf" srcId="{B11466A5-026A-43E6-8EDA-2D4B148B0977}" destId="{B3F73FF5-1459-4C8A-9042-032277D1FBC6}" srcOrd="8" destOrd="0" presId="urn:microsoft.com/office/officeart/2005/8/layout/gear1"/>
    <dgm:cxn modelId="{DA46727A-82AA-46E0-9ECC-014AB3AC8B40}" type="presParOf" srcId="{B11466A5-026A-43E6-8EDA-2D4B148B0977}" destId="{BC338A2C-D986-4F18-AE9E-0CBE1CBFBCD7}" srcOrd="9" destOrd="0" presId="urn:microsoft.com/office/officeart/2005/8/layout/gear1"/>
    <dgm:cxn modelId="{DDCD868C-1898-4DEF-843E-685CF1D88C06}" type="presParOf" srcId="{B11466A5-026A-43E6-8EDA-2D4B148B0977}" destId="{7B379BCF-7E03-40DC-81F0-65C4F13CCC57}" srcOrd="10" destOrd="0" presId="urn:microsoft.com/office/officeart/2005/8/layout/gear1"/>
    <dgm:cxn modelId="{44135675-7DD8-454F-9F3B-032821FE903E}" type="presParOf" srcId="{B11466A5-026A-43E6-8EDA-2D4B148B0977}" destId="{3BC8B10B-9769-495A-AC74-9FA992D51EA2}" srcOrd="11" destOrd="0" presId="urn:microsoft.com/office/officeart/2005/8/layout/gear1"/>
    <dgm:cxn modelId="{38BE1D71-A781-4C4A-B2F7-9F78609BA412}" type="presParOf" srcId="{B11466A5-026A-43E6-8EDA-2D4B148B0977}" destId="{1A2A4CDB-B891-4796-9769-57352751D889}"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EAD6D2-D071-468C-BA68-F3EA8FC63FF9}" type="doc">
      <dgm:prSet loTypeId="urn:microsoft.com/office/officeart/2005/8/layout/cycle5" loCatId="cycle" qsTypeId="urn:microsoft.com/office/officeart/2005/8/quickstyle/simple1" qsCatId="simple" csTypeId="urn:microsoft.com/office/officeart/2005/8/colors/colorful2" csCatId="colorful" phldr="1"/>
      <dgm:spPr/>
      <dgm:t>
        <a:bodyPr/>
        <a:lstStyle/>
        <a:p>
          <a:endParaRPr lang="en-US"/>
        </a:p>
      </dgm:t>
    </dgm:pt>
    <dgm:pt modelId="{CCDFC8D2-97B5-4CEA-ACD7-439AE55C8D51}">
      <dgm:prSet phldrT="[Text]" custT="1"/>
      <dgm:spPr>
        <a:ln w="19050">
          <a:solidFill>
            <a:schemeClr val="tx1"/>
          </a:solidFill>
        </a:ln>
      </dgm:spPr>
      <dgm:t>
        <a:bodyPr/>
        <a:lstStyle/>
        <a:p>
          <a:r>
            <a:rPr lang="fa-IR" sz="4400" dirty="0" smtClean="0">
              <a:solidFill>
                <a:schemeClr val="bg1"/>
              </a:solidFill>
              <a:latin typeface="IRRoya" panose="02000503000000020002" pitchFamily="2" charset="-78"/>
              <a:cs typeface="IRRoya" panose="02000503000000020002" pitchFamily="2" charset="-78"/>
            </a:rPr>
            <a:t>احساس خودی بودن</a:t>
          </a:r>
          <a:endParaRPr lang="en-US" sz="4400" dirty="0">
            <a:solidFill>
              <a:schemeClr val="bg1"/>
            </a:solidFill>
            <a:latin typeface="IRRoya" panose="02000503000000020002" pitchFamily="2" charset="-78"/>
            <a:cs typeface="IRRoya" panose="02000503000000020002" pitchFamily="2" charset="-78"/>
          </a:endParaRPr>
        </a:p>
      </dgm:t>
    </dgm:pt>
    <dgm:pt modelId="{6BCDAE93-BB69-491E-9962-8FA5D9935E3F}" type="parTrans" cxnId="{55EDF664-0D23-4EF3-857B-95E8CA982D96}">
      <dgm:prSet/>
      <dgm:spPr/>
      <dgm:t>
        <a:bodyPr/>
        <a:lstStyle/>
        <a:p>
          <a:endParaRPr lang="en-US"/>
        </a:p>
      </dgm:t>
    </dgm:pt>
    <dgm:pt modelId="{467B9599-523A-4A6C-AA5D-C9C66594A0ED}" type="sibTrans" cxnId="{55EDF664-0D23-4EF3-857B-95E8CA982D96}">
      <dgm:prSet/>
      <dgm:spPr>
        <a:ln w="76200">
          <a:solidFill>
            <a:srgbClr val="FFFF00"/>
          </a:solidFill>
        </a:ln>
      </dgm:spPr>
      <dgm:t>
        <a:bodyPr/>
        <a:lstStyle/>
        <a:p>
          <a:endParaRPr lang="en-US"/>
        </a:p>
      </dgm:t>
    </dgm:pt>
    <dgm:pt modelId="{C9616505-058A-409B-AED0-AC690BFFF0AA}">
      <dgm:prSet phldrT="[Text]" custT="1"/>
      <dgm:spPr/>
      <dgm:t>
        <a:bodyPr/>
        <a:lstStyle/>
        <a:p>
          <a:r>
            <a:rPr lang="fa-IR" sz="5400" dirty="0" smtClean="0">
              <a:solidFill>
                <a:schemeClr val="bg1"/>
              </a:solidFill>
              <a:latin typeface="IRRoya" panose="02000503000000020002" pitchFamily="2" charset="-78"/>
              <a:cs typeface="IRRoya" panose="02000503000000020002" pitchFamily="2" charset="-78"/>
            </a:rPr>
            <a:t>تقلید</a:t>
          </a:r>
          <a:endParaRPr lang="en-US" sz="3200" dirty="0">
            <a:solidFill>
              <a:schemeClr val="bg1"/>
            </a:solidFill>
            <a:latin typeface="IRRoya" panose="02000503000000020002" pitchFamily="2" charset="-78"/>
            <a:cs typeface="IRRoya" panose="02000503000000020002" pitchFamily="2" charset="-78"/>
          </a:endParaRPr>
        </a:p>
      </dgm:t>
    </dgm:pt>
    <dgm:pt modelId="{4533569E-10A3-4841-82B5-D924324B4BC7}" type="parTrans" cxnId="{E375DCD8-62FB-4422-AFD5-FF75858FA1CE}">
      <dgm:prSet/>
      <dgm:spPr/>
      <dgm:t>
        <a:bodyPr/>
        <a:lstStyle/>
        <a:p>
          <a:endParaRPr lang="en-US"/>
        </a:p>
      </dgm:t>
    </dgm:pt>
    <dgm:pt modelId="{D74CC998-7169-4486-9A34-9B96AE69F064}" type="sibTrans" cxnId="{E375DCD8-62FB-4422-AFD5-FF75858FA1CE}">
      <dgm:prSet/>
      <dgm:spPr>
        <a:ln w="76200">
          <a:solidFill>
            <a:srgbClr val="FFFF00"/>
          </a:solidFill>
        </a:ln>
      </dgm:spPr>
      <dgm:t>
        <a:bodyPr/>
        <a:lstStyle/>
        <a:p>
          <a:endParaRPr lang="en-US"/>
        </a:p>
      </dgm:t>
    </dgm:pt>
    <dgm:pt modelId="{042C1A01-C851-4B91-A799-7ED6AB232753}">
      <dgm:prSet phldrT="[Text]" custT="1"/>
      <dgm:spPr/>
      <dgm:t>
        <a:bodyPr/>
        <a:lstStyle/>
        <a:p>
          <a:r>
            <a:rPr lang="fa-IR" sz="5400" dirty="0" smtClean="0">
              <a:solidFill>
                <a:schemeClr val="bg1"/>
              </a:solidFill>
              <a:latin typeface="IRRoya" panose="02000503000000020002" pitchFamily="2" charset="-78"/>
              <a:cs typeface="IRRoya" panose="02000503000000020002" pitchFamily="2" charset="-78"/>
            </a:rPr>
            <a:t>اعتماد</a:t>
          </a:r>
          <a:endParaRPr lang="en-US" sz="3200" dirty="0">
            <a:solidFill>
              <a:schemeClr val="bg1"/>
            </a:solidFill>
            <a:latin typeface="IRRoya" panose="02000503000000020002" pitchFamily="2" charset="-78"/>
            <a:cs typeface="IRRoya" panose="02000503000000020002" pitchFamily="2" charset="-78"/>
          </a:endParaRPr>
        </a:p>
      </dgm:t>
    </dgm:pt>
    <dgm:pt modelId="{4E423F2C-6995-4FEE-9708-41C5E4C7F2A9}" type="parTrans" cxnId="{0C82223E-78C8-4F5D-995C-ABC4E8CA021F}">
      <dgm:prSet/>
      <dgm:spPr/>
      <dgm:t>
        <a:bodyPr/>
        <a:lstStyle/>
        <a:p>
          <a:endParaRPr lang="en-US"/>
        </a:p>
      </dgm:t>
    </dgm:pt>
    <dgm:pt modelId="{AEFDFFFE-581A-4DD7-A4C6-5F98E33F15C4}" type="sibTrans" cxnId="{0C82223E-78C8-4F5D-995C-ABC4E8CA021F}">
      <dgm:prSet/>
      <dgm:spPr>
        <a:ln w="76200">
          <a:solidFill>
            <a:srgbClr val="FFFF00"/>
          </a:solidFill>
        </a:ln>
      </dgm:spPr>
      <dgm:t>
        <a:bodyPr/>
        <a:lstStyle/>
        <a:p>
          <a:endParaRPr lang="en-US"/>
        </a:p>
      </dgm:t>
    </dgm:pt>
    <dgm:pt modelId="{89BD97D8-74A9-47F6-8337-40B60CD0FF84}" type="pres">
      <dgm:prSet presAssocID="{E3EAD6D2-D071-468C-BA68-F3EA8FC63FF9}" presName="cycle" presStyleCnt="0">
        <dgm:presLayoutVars>
          <dgm:dir/>
          <dgm:resizeHandles val="exact"/>
        </dgm:presLayoutVars>
      </dgm:prSet>
      <dgm:spPr/>
      <dgm:t>
        <a:bodyPr/>
        <a:lstStyle/>
        <a:p>
          <a:endParaRPr lang="en-US"/>
        </a:p>
      </dgm:t>
    </dgm:pt>
    <dgm:pt modelId="{5814B7ED-ADA0-4486-B512-14B696182B9A}" type="pres">
      <dgm:prSet presAssocID="{CCDFC8D2-97B5-4CEA-ACD7-439AE55C8D51}" presName="node" presStyleLbl="node1" presStyleIdx="0" presStyleCnt="3">
        <dgm:presLayoutVars>
          <dgm:bulletEnabled val="1"/>
        </dgm:presLayoutVars>
      </dgm:prSet>
      <dgm:spPr/>
      <dgm:t>
        <a:bodyPr/>
        <a:lstStyle/>
        <a:p>
          <a:endParaRPr lang="en-US"/>
        </a:p>
      </dgm:t>
    </dgm:pt>
    <dgm:pt modelId="{5C1877FA-FA85-4713-B9D4-83EB7EEDEFA9}" type="pres">
      <dgm:prSet presAssocID="{CCDFC8D2-97B5-4CEA-ACD7-439AE55C8D51}" presName="spNode" presStyleCnt="0"/>
      <dgm:spPr/>
    </dgm:pt>
    <dgm:pt modelId="{1FA5E1BC-79E7-4A3A-8646-C705F3A07D1E}" type="pres">
      <dgm:prSet presAssocID="{467B9599-523A-4A6C-AA5D-C9C66594A0ED}" presName="sibTrans" presStyleLbl="sibTrans1D1" presStyleIdx="0" presStyleCnt="3"/>
      <dgm:spPr/>
      <dgm:t>
        <a:bodyPr/>
        <a:lstStyle/>
        <a:p>
          <a:endParaRPr lang="en-US"/>
        </a:p>
      </dgm:t>
    </dgm:pt>
    <dgm:pt modelId="{9F1CA3EC-B6A8-4E4A-B539-61C445ADB24A}" type="pres">
      <dgm:prSet presAssocID="{C9616505-058A-409B-AED0-AC690BFFF0AA}" presName="node" presStyleLbl="node1" presStyleIdx="1" presStyleCnt="3">
        <dgm:presLayoutVars>
          <dgm:bulletEnabled val="1"/>
        </dgm:presLayoutVars>
      </dgm:prSet>
      <dgm:spPr/>
      <dgm:t>
        <a:bodyPr/>
        <a:lstStyle/>
        <a:p>
          <a:endParaRPr lang="en-US"/>
        </a:p>
      </dgm:t>
    </dgm:pt>
    <dgm:pt modelId="{184BD2A7-65EF-47FE-977F-43030C173AA1}" type="pres">
      <dgm:prSet presAssocID="{C9616505-058A-409B-AED0-AC690BFFF0AA}" presName="spNode" presStyleCnt="0"/>
      <dgm:spPr/>
    </dgm:pt>
    <dgm:pt modelId="{C5B59814-D960-4360-BDE5-64F8D8B60081}" type="pres">
      <dgm:prSet presAssocID="{D74CC998-7169-4486-9A34-9B96AE69F064}" presName="sibTrans" presStyleLbl="sibTrans1D1" presStyleIdx="1" presStyleCnt="3"/>
      <dgm:spPr/>
      <dgm:t>
        <a:bodyPr/>
        <a:lstStyle/>
        <a:p>
          <a:endParaRPr lang="en-US"/>
        </a:p>
      </dgm:t>
    </dgm:pt>
    <dgm:pt modelId="{B51FA3E5-2F29-400F-9D53-D8632D98EA08}" type="pres">
      <dgm:prSet presAssocID="{042C1A01-C851-4B91-A799-7ED6AB232753}" presName="node" presStyleLbl="node1" presStyleIdx="2" presStyleCnt="3">
        <dgm:presLayoutVars>
          <dgm:bulletEnabled val="1"/>
        </dgm:presLayoutVars>
      </dgm:prSet>
      <dgm:spPr/>
      <dgm:t>
        <a:bodyPr/>
        <a:lstStyle/>
        <a:p>
          <a:endParaRPr lang="en-US"/>
        </a:p>
      </dgm:t>
    </dgm:pt>
    <dgm:pt modelId="{8D5EC18E-DB39-47F6-8832-26498F9472CF}" type="pres">
      <dgm:prSet presAssocID="{042C1A01-C851-4B91-A799-7ED6AB232753}" presName="spNode" presStyleCnt="0"/>
      <dgm:spPr/>
    </dgm:pt>
    <dgm:pt modelId="{B99E3792-3056-45DE-B9A6-0C24BFD4753A}" type="pres">
      <dgm:prSet presAssocID="{AEFDFFFE-581A-4DD7-A4C6-5F98E33F15C4}" presName="sibTrans" presStyleLbl="sibTrans1D1" presStyleIdx="2" presStyleCnt="3"/>
      <dgm:spPr/>
      <dgm:t>
        <a:bodyPr/>
        <a:lstStyle/>
        <a:p>
          <a:endParaRPr lang="en-US"/>
        </a:p>
      </dgm:t>
    </dgm:pt>
  </dgm:ptLst>
  <dgm:cxnLst>
    <dgm:cxn modelId="{7A21FA69-5212-45C4-8BC8-8082500D7CCF}" type="presOf" srcId="{467B9599-523A-4A6C-AA5D-C9C66594A0ED}" destId="{1FA5E1BC-79E7-4A3A-8646-C705F3A07D1E}" srcOrd="0" destOrd="0" presId="urn:microsoft.com/office/officeart/2005/8/layout/cycle5"/>
    <dgm:cxn modelId="{118E8C41-F72B-40D7-B741-99860CDFDB38}" type="presOf" srcId="{C9616505-058A-409B-AED0-AC690BFFF0AA}" destId="{9F1CA3EC-B6A8-4E4A-B539-61C445ADB24A}" srcOrd="0" destOrd="0" presId="urn:microsoft.com/office/officeart/2005/8/layout/cycle5"/>
    <dgm:cxn modelId="{6AB7062B-9824-49C6-88B2-81B091DFF09B}" type="presOf" srcId="{042C1A01-C851-4B91-A799-7ED6AB232753}" destId="{B51FA3E5-2F29-400F-9D53-D8632D98EA08}" srcOrd="0" destOrd="0" presId="urn:microsoft.com/office/officeart/2005/8/layout/cycle5"/>
    <dgm:cxn modelId="{13479D05-E601-47EF-B2E9-B4E9A335760C}" type="presOf" srcId="{CCDFC8D2-97B5-4CEA-ACD7-439AE55C8D51}" destId="{5814B7ED-ADA0-4486-B512-14B696182B9A}" srcOrd="0" destOrd="0" presId="urn:microsoft.com/office/officeart/2005/8/layout/cycle5"/>
    <dgm:cxn modelId="{475B9468-F747-405F-ACCB-C396F8B74B3B}" type="presOf" srcId="{AEFDFFFE-581A-4DD7-A4C6-5F98E33F15C4}" destId="{B99E3792-3056-45DE-B9A6-0C24BFD4753A}" srcOrd="0" destOrd="0" presId="urn:microsoft.com/office/officeart/2005/8/layout/cycle5"/>
    <dgm:cxn modelId="{9389D44B-4969-4B47-8EBE-3DC372712D08}" type="presOf" srcId="{D74CC998-7169-4486-9A34-9B96AE69F064}" destId="{C5B59814-D960-4360-BDE5-64F8D8B60081}" srcOrd="0" destOrd="0" presId="urn:microsoft.com/office/officeart/2005/8/layout/cycle5"/>
    <dgm:cxn modelId="{0C82223E-78C8-4F5D-995C-ABC4E8CA021F}" srcId="{E3EAD6D2-D071-468C-BA68-F3EA8FC63FF9}" destId="{042C1A01-C851-4B91-A799-7ED6AB232753}" srcOrd="2" destOrd="0" parTransId="{4E423F2C-6995-4FEE-9708-41C5E4C7F2A9}" sibTransId="{AEFDFFFE-581A-4DD7-A4C6-5F98E33F15C4}"/>
    <dgm:cxn modelId="{BFF63181-8700-4A08-941F-E910C46F2211}" type="presOf" srcId="{E3EAD6D2-D071-468C-BA68-F3EA8FC63FF9}" destId="{89BD97D8-74A9-47F6-8337-40B60CD0FF84}" srcOrd="0" destOrd="0" presId="urn:microsoft.com/office/officeart/2005/8/layout/cycle5"/>
    <dgm:cxn modelId="{E375DCD8-62FB-4422-AFD5-FF75858FA1CE}" srcId="{E3EAD6D2-D071-468C-BA68-F3EA8FC63FF9}" destId="{C9616505-058A-409B-AED0-AC690BFFF0AA}" srcOrd="1" destOrd="0" parTransId="{4533569E-10A3-4841-82B5-D924324B4BC7}" sibTransId="{D74CC998-7169-4486-9A34-9B96AE69F064}"/>
    <dgm:cxn modelId="{55EDF664-0D23-4EF3-857B-95E8CA982D96}" srcId="{E3EAD6D2-D071-468C-BA68-F3EA8FC63FF9}" destId="{CCDFC8D2-97B5-4CEA-ACD7-439AE55C8D51}" srcOrd="0" destOrd="0" parTransId="{6BCDAE93-BB69-491E-9962-8FA5D9935E3F}" sibTransId="{467B9599-523A-4A6C-AA5D-C9C66594A0ED}"/>
    <dgm:cxn modelId="{D54012C9-2012-4739-916E-D79701504816}" type="presParOf" srcId="{89BD97D8-74A9-47F6-8337-40B60CD0FF84}" destId="{5814B7ED-ADA0-4486-B512-14B696182B9A}" srcOrd="0" destOrd="0" presId="urn:microsoft.com/office/officeart/2005/8/layout/cycle5"/>
    <dgm:cxn modelId="{1F117A16-BADB-471B-9C5B-9EB549B66C89}" type="presParOf" srcId="{89BD97D8-74A9-47F6-8337-40B60CD0FF84}" destId="{5C1877FA-FA85-4713-B9D4-83EB7EEDEFA9}" srcOrd="1" destOrd="0" presId="urn:microsoft.com/office/officeart/2005/8/layout/cycle5"/>
    <dgm:cxn modelId="{7EC97011-1760-4C91-849E-9AE113CA800A}" type="presParOf" srcId="{89BD97D8-74A9-47F6-8337-40B60CD0FF84}" destId="{1FA5E1BC-79E7-4A3A-8646-C705F3A07D1E}" srcOrd="2" destOrd="0" presId="urn:microsoft.com/office/officeart/2005/8/layout/cycle5"/>
    <dgm:cxn modelId="{1AE78D6D-B058-4DD2-86F1-DECDA83089F4}" type="presParOf" srcId="{89BD97D8-74A9-47F6-8337-40B60CD0FF84}" destId="{9F1CA3EC-B6A8-4E4A-B539-61C445ADB24A}" srcOrd="3" destOrd="0" presId="urn:microsoft.com/office/officeart/2005/8/layout/cycle5"/>
    <dgm:cxn modelId="{EC9AAB61-7F97-4290-ACD7-A047519F0D80}" type="presParOf" srcId="{89BD97D8-74A9-47F6-8337-40B60CD0FF84}" destId="{184BD2A7-65EF-47FE-977F-43030C173AA1}" srcOrd="4" destOrd="0" presId="urn:microsoft.com/office/officeart/2005/8/layout/cycle5"/>
    <dgm:cxn modelId="{13E3008F-C922-4DDB-90E4-F36B7F134E0A}" type="presParOf" srcId="{89BD97D8-74A9-47F6-8337-40B60CD0FF84}" destId="{C5B59814-D960-4360-BDE5-64F8D8B60081}" srcOrd="5" destOrd="0" presId="urn:microsoft.com/office/officeart/2005/8/layout/cycle5"/>
    <dgm:cxn modelId="{339DFBA4-EFD8-4C39-A332-595BE72D0C7C}" type="presParOf" srcId="{89BD97D8-74A9-47F6-8337-40B60CD0FF84}" destId="{B51FA3E5-2F29-400F-9D53-D8632D98EA08}" srcOrd="6" destOrd="0" presId="urn:microsoft.com/office/officeart/2005/8/layout/cycle5"/>
    <dgm:cxn modelId="{FACC3C2F-B9B6-491E-9D4B-7BA17894F5D0}" type="presParOf" srcId="{89BD97D8-74A9-47F6-8337-40B60CD0FF84}" destId="{8D5EC18E-DB39-47F6-8832-26498F9472CF}" srcOrd="7" destOrd="0" presId="urn:microsoft.com/office/officeart/2005/8/layout/cycle5"/>
    <dgm:cxn modelId="{63EB105D-448F-45FC-BA19-3E3B34064617}" type="presParOf" srcId="{89BD97D8-74A9-47F6-8337-40B60CD0FF84}" destId="{B99E3792-3056-45DE-B9A6-0C24BFD4753A}" srcOrd="8" destOrd="0" presId="urn:microsoft.com/office/officeart/2005/8/layout/cycle5"/>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A7D951-3708-4102-ACDB-64257E9B7CA8}">
      <dsp:nvSpPr>
        <dsp:cNvPr id="0" name=""/>
        <dsp:cNvSpPr/>
      </dsp:nvSpPr>
      <dsp:spPr>
        <a:xfrm>
          <a:off x="4953236" y="2838749"/>
          <a:ext cx="3469582" cy="3469582"/>
        </a:xfrm>
        <a:prstGeom prst="gear9">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2933700">
            <a:lnSpc>
              <a:spcPct val="90000"/>
            </a:lnSpc>
            <a:spcBef>
              <a:spcPct val="0"/>
            </a:spcBef>
            <a:spcAft>
              <a:spcPct val="35000"/>
            </a:spcAft>
          </a:pPr>
          <a:r>
            <a:rPr lang="fa-IR" sz="6600" kern="1200" dirty="0" smtClean="0">
              <a:latin typeface="IRRoya" panose="02000503000000020002" pitchFamily="2" charset="-78"/>
              <a:cs typeface="IRRoya" panose="02000503000000020002" pitchFamily="2" charset="-78"/>
            </a:rPr>
            <a:t>هوش</a:t>
          </a:r>
          <a:endParaRPr lang="en-US" sz="3000" kern="1200" dirty="0">
            <a:latin typeface="IRRoya" panose="02000503000000020002" pitchFamily="2" charset="-78"/>
            <a:cs typeface="IRRoya" panose="02000503000000020002" pitchFamily="2" charset="-78"/>
          </a:endParaRPr>
        </a:p>
      </dsp:txBody>
      <dsp:txXfrm>
        <a:off x="5650776" y="3651482"/>
        <a:ext cx="2074502" cy="1783437"/>
      </dsp:txXfrm>
    </dsp:sp>
    <dsp:sp modelId="{78EAAA31-1C9C-456B-A708-052C7FE3FF3D}">
      <dsp:nvSpPr>
        <dsp:cNvPr id="0" name=""/>
        <dsp:cNvSpPr/>
      </dsp:nvSpPr>
      <dsp:spPr>
        <a:xfrm>
          <a:off x="2983498" y="2049476"/>
          <a:ext cx="2523332" cy="2523332"/>
        </a:xfrm>
        <a:prstGeom prst="gear6">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fa-IR" sz="2800" b="1" kern="1200" dirty="0" smtClean="0">
              <a:solidFill>
                <a:schemeClr val="bg1"/>
              </a:solidFill>
              <a:latin typeface="IRRoya" panose="02000503000000020002" pitchFamily="2" charset="-78"/>
              <a:cs typeface="IRRoya" panose="02000503000000020002" pitchFamily="2" charset="-78"/>
            </a:rPr>
            <a:t>تحصیلات</a:t>
          </a:r>
          <a:endParaRPr lang="en-US" sz="2600" b="1" kern="1200" dirty="0">
            <a:solidFill>
              <a:schemeClr val="bg1"/>
            </a:solidFill>
            <a:latin typeface="IRRoya" panose="02000503000000020002" pitchFamily="2" charset="-78"/>
            <a:cs typeface="IRRoya" panose="02000503000000020002" pitchFamily="2" charset="-78"/>
          </a:endParaRPr>
        </a:p>
      </dsp:txBody>
      <dsp:txXfrm>
        <a:off x="3618754" y="2688572"/>
        <a:ext cx="1252820" cy="1245140"/>
      </dsp:txXfrm>
    </dsp:sp>
    <dsp:sp modelId="{B5C900AA-73E4-4126-AFBE-CCFB68F8F356}">
      <dsp:nvSpPr>
        <dsp:cNvPr id="0" name=""/>
        <dsp:cNvSpPr/>
      </dsp:nvSpPr>
      <dsp:spPr>
        <a:xfrm rot="20700000">
          <a:off x="4347894" y="277824"/>
          <a:ext cx="2472351" cy="2472351"/>
        </a:xfrm>
        <a:prstGeom prst="gear6">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fa-IR" sz="2600" kern="1200" dirty="0" smtClean="0">
              <a:latin typeface="IRRoya" panose="02000503000000020002" pitchFamily="2" charset="-78"/>
              <a:cs typeface="IRRoya" panose="02000503000000020002" pitchFamily="2" charset="-78"/>
            </a:rPr>
            <a:t>وضعیت بهتر اقتصادی</a:t>
          </a:r>
          <a:endParaRPr lang="en-US" sz="2600" kern="1200" dirty="0">
            <a:latin typeface="IRRoya" panose="02000503000000020002" pitchFamily="2" charset="-78"/>
            <a:cs typeface="IRRoya" panose="02000503000000020002" pitchFamily="2" charset="-78"/>
          </a:endParaRPr>
        </a:p>
      </dsp:txBody>
      <dsp:txXfrm rot="-20700000">
        <a:off x="4890153" y="820083"/>
        <a:ext cx="1387833" cy="1387833"/>
      </dsp:txXfrm>
    </dsp:sp>
    <dsp:sp modelId="{7B379BCF-7E03-40DC-81F0-65C4F13CCC57}">
      <dsp:nvSpPr>
        <dsp:cNvPr id="0" name=""/>
        <dsp:cNvSpPr/>
      </dsp:nvSpPr>
      <dsp:spPr>
        <a:xfrm>
          <a:off x="4710294" y="2301521"/>
          <a:ext cx="4441065" cy="4441065"/>
        </a:xfrm>
        <a:prstGeom prst="circularArrow">
          <a:avLst>
            <a:gd name="adj1" fmla="val 4688"/>
            <a:gd name="adj2" fmla="val 299029"/>
            <a:gd name="adj3" fmla="val 2550934"/>
            <a:gd name="adj4" fmla="val 15788314"/>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C8B10B-9769-495A-AC74-9FA992D51EA2}">
      <dsp:nvSpPr>
        <dsp:cNvPr id="0" name=""/>
        <dsp:cNvSpPr/>
      </dsp:nvSpPr>
      <dsp:spPr>
        <a:xfrm>
          <a:off x="2487693" y="1451275"/>
          <a:ext cx="3226711" cy="3226711"/>
        </a:xfrm>
        <a:prstGeom prst="leftCircularArrow">
          <a:avLst>
            <a:gd name="adj1" fmla="val 6452"/>
            <a:gd name="adj2" fmla="val 429999"/>
            <a:gd name="adj3" fmla="val 10489124"/>
            <a:gd name="adj4" fmla="val 14837806"/>
            <a:gd name="adj5" fmla="val 7527"/>
          </a:avLst>
        </a:prstGeom>
        <a:solidFill>
          <a:schemeClr val="accent2">
            <a:hueOff val="-9882860"/>
            <a:satOff val="451"/>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A2A4CDB-B891-4796-9769-57352751D889}">
      <dsp:nvSpPr>
        <dsp:cNvPr id="0" name=""/>
        <dsp:cNvSpPr/>
      </dsp:nvSpPr>
      <dsp:spPr>
        <a:xfrm>
          <a:off x="3776014" y="-272786"/>
          <a:ext cx="3479045" cy="3479045"/>
        </a:xfrm>
        <a:prstGeom prst="circularArrow">
          <a:avLst>
            <a:gd name="adj1" fmla="val 5984"/>
            <a:gd name="adj2" fmla="val 394124"/>
            <a:gd name="adj3" fmla="val 13313824"/>
            <a:gd name="adj4" fmla="val 10508221"/>
            <a:gd name="adj5" fmla="val 6981"/>
          </a:avLst>
        </a:prstGeom>
        <a:solidFill>
          <a:schemeClr val="accent2">
            <a:hueOff val="-19765721"/>
            <a:satOff val="901"/>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14B7ED-ADA0-4486-B512-14B696182B9A}">
      <dsp:nvSpPr>
        <dsp:cNvPr id="0" name=""/>
        <dsp:cNvSpPr/>
      </dsp:nvSpPr>
      <dsp:spPr>
        <a:xfrm>
          <a:off x="3152035" y="2461"/>
          <a:ext cx="2643078" cy="1718001"/>
        </a:xfrm>
        <a:prstGeom prst="roundRect">
          <a:avLst/>
        </a:prstGeom>
        <a:solidFill>
          <a:schemeClr val="accent2">
            <a:hueOff val="0"/>
            <a:satOff val="0"/>
            <a:lumOff val="0"/>
            <a:alphaOff val="0"/>
          </a:schemeClr>
        </a:solidFill>
        <a:ln w="19050" cap="rnd"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fa-IR" sz="4400" kern="1200" dirty="0" smtClean="0">
              <a:solidFill>
                <a:schemeClr val="bg1"/>
              </a:solidFill>
              <a:latin typeface="IRRoya" panose="02000503000000020002" pitchFamily="2" charset="-78"/>
              <a:cs typeface="IRRoya" panose="02000503000000020002" pitchFamily="2" charset="-78"/>
            </a:rPr>
            <a:t>احساس خودی بودن</a:t>
          </a:r>
          <a:endParaRPr lang="en-US" sz="4400" kern="1200" dirty="0">
            <a:solidFill>
              <a:schemeClr val="bg1"/>
            </a:solidFill>
            <a:latin typeface="IRRoya" panose="02000503000000020002" pitchFamily="2" charset="-78"/>
            <a:cs typeface="IRRoya" panose="02000503000000020002" pitchFamily="2" charset="-78"/>
          </a:endParaRPr>
        </a:p>
      </dsp:txBody>
      <dsp:txXfrm>
        <a:off x="3235901" y="86327"/>
        <a:ext cx="2475346" cy="1550269"/>
      </dsp:txXfrm>
    </dsp:sp>
    <dsp:sp modelId="{1FA5E1BC-79E7-4A3A-8646-C705F3A07D1E}">
      <dsp:nvSpPr>
        <dsp:cNvPr id="0" name=""/>
        <dsp:cNvSpPr/>
      </dsp:nvSpPr>
      <dsp:spPr>
        <a:xfrm>
          <a:off x="2181221" y="861461"/>
          <a:ext cx="4584707" cy="4584707"/>
        </a:xfrm>
        <a:custGeom>
          <a:avLst/>
          <a:gdLst/>
          <a:ahLst/>
          <a:cxnLst/>
          <a:rect l="0" t="0" r="0" b="0"/>
          <a:pathLst>
            <a:path>
              <a:moveTo>
                <a:pt x="3969068" y="729180"/>
              </a:moveTo>
              <a:arcTo wR="2292353" hR="2292353" stAng="19020426" swAng="2303228"/>
            </a:path>
          </a:pathLst>
        </a:custGeom>
        <a:noFill/>
        <a:ln w="76200" cap="rnd" cmpd="sng" algn="ctr">
          <a:solidFill>
            <a:srgbClr val="FFFF00"/>
          </a:solidFill>
          <a:prstDash val="solid"/>
          <a:tailEnd type="arrow"/>
        </a:ln>
        <a:effectLst/>
      </dsp:spPr>
      <dsp:style>
        <a:lnRef idx="1">
          <a:scrgbClr r="0" g="0" b="0"/>
        </a:lnRef>
        <a:fillRef idx="0">
          <a:scrgbClr r="0" g="0" b="0"/>
        </a:fillRef>
        <a:effectRef idx="0">
          <a:scrgbClr r="0" g="0" b="0"/>
        </a:effectRef>
        <a:fontRef idx="minor"/>
      </dsp:style>
    </dsp:sp>
    <dsp:sp modelId="{9F1CA3EC-B6A8-4E4A-B539-61C445ADB24A}">
      <dsp:nvSpPr>
        <dsp:cNvPr id="0" name=""/>
        <dsp:cNvSpPr/>
      </dsp:nvSpPr>
      <dsp:spPr>
        <a:xfrm>
          <a:off x="5137272" y="3440991"/>
          <a:ext cx="2643078" cy="1718001"/>
        </a:xfrm>
        <a:prstGeom prst="roundRect">
          <a:avLst/>
        </a:prstGeom>
        <a:solidFill>
          <a:schemeClr val="accent2">
            <a:hueOff val="-9882860"/>
            <a:satOff val="45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fa-IR" sz="5400" kern="1200" dirty="0" smtClean="0">
              <a:solidFill>
                <a:schemeClr val="bg1"/>
              </a:solidFill>
              <a:latin typeface="IRRoya" panose="02000503000000020002" pitchFamily="2" charset="-78"/>
              <a:cs typeface="IRRoya" panose="02000503000000020002" pitchFamily="2" charset="-78"/>
            </a:rPr>
            <a:t>تقلید</a:t>
          </a:r>
          <a:endParaRPr lang="en-US" sz="3200" kern="1200" dirty="0">
            <a:solidFill>
              <a:schemeClr val="bg1"/>
            </a:solidFill>
            <a:latin typeface="IRRoya" panose="02000503000000020002" pitchFamily="2" charset="-78"/>
            <a:cs typeface="IRRoya" panose="02000503000000020002" pitchFamily="2" charset="-78"/>
          </a:endParaRPr>
        </a:p>
      </dsp:txBody>
      <dsp:txXfrm>
        <a:off x="5221138" y="3524857"/>
        <a:ext cx="2475346" cy="1550269"/>
      </dsp:txXfrm>
    </dsp:sp>
    <dsp:sp modelId="{C5B59814-D960-4360-BDE5-64F8D8B60081}">
      <dsp:nvSpPr>
        <dsp:cNvPr id="0" name=""/>
        <dsp:cNvSpPr/>
      </dsp:nvSpPr>
      <dsp:spPr>
        <a:xfrm>
          <a:off x="2181221" y="861461"/>
          <a:ext cx="4584707" cy="4584707"/>
        </a:xfrm>
        <a:custGeom>
          <a:avLst/>
          <a:gdLst/>
          <a:ahLst/>
          <a:cxnLst/>
          <a:rect l="0" t="0" r="0" b="0"/>
          <a:pathLst>
            <a:path>
              <a:moveTo>
                <a:pt x="2996198" y="4473978"/>
              </a:moveTo>
              <a:arcTo wR="2292353" hR="2292353" stAng="4327143" swAng="2145713"/>
            </a:path>
          </a:pathLst>
        </a:custGeom>
        <a:noFill/>
        <a:ln w="76200" cap="rnd" cmpd="sng" algn="ctr">
          <a:solidFill>
            <a:srgbClr val="FFFF00"/>
          </a:solidFill>
          <a:prstDash val="solid"/>
          <a:tailEnd type="arrow"/>
        </a:ln>
        <a:effectLst/>
      </dsp:spPr>
      <dsp:style>
        <a:lnRef idx="1">
          <a:scrgbClr r="0" g="0" b="0"/>
        </a:lnRef>
        <a:fillRef idx="0">
          <a:scrgbClr r="0" g="0" b="0"/>
        </a:fillRef>
        <a:effectRef idx="0">
          <a:scrgbClr r="0" g="0" b="0"/>
        </a:effectRef>
        <a:fontRef idx="minor"/>
      </dsp:style>
    </dsp:sp>
    <dsp:sp modelId="{B51FA3E5-2F29-400F-9D53-D8632D98EA08}">
      <dsp:nvSpPr>
        <dsp:cNvPr id="0" name=""/>
        <dsp:cNvSpPr/>
      </dsp:nvSpPr>
      <dsp:spPr>
        <a:xfrm>
          <a:off x="1166798" y="3440991"/>
          <a:ext cx="2643078" cy="1718001"/>
        </a:xfrm>
        <a:prstGeom prst="roundRect">
          <a:avLst/>
        </a:prstGeom>
        <a:solidFill>
          <a:schemeClr val="accent2">
            <a:hueOff val="-19765721"/>
            <a:satOff val="901"/>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lvl="0" algn="ctr" defTabSz="2400300">
            <a:lnSpc>
              <a:spcPct val="90000"/>
            </a:lnSpc>
            <a:spcBef>
              <a:spcPct val="0"/>
            </a:spcBef>
            <a:spcAft>
              <a:spcPct val="35000"/>
            </a:spcAft>
          </a:pPr>
          <a:r>
            <a:rPr lang="fa-IR" sz="5400" kern="1200" dirty="0" smtClean="0">
              <a:solidFill>
                <a:schemeClr val="bg1"/>
              </a:solidFill>
              <a:latin typeface="IRRoya" panose="02000503000000020002" pitchFamily="2" charset="-78"/>
              <a:cs typeface="IRRoya" panose="02000503000000020002" pitchFamily="2" charset="-78"/>
            </a:rPr>
            <a:t>اعتماد</a:t>
          </a:r>
          <a:endParaRPr lang="en-US" sz="3200" kern="1200" dirty="0">
            <a:solidFill>
              <a:schemeClr val="bg1"/>
            </a:solidFill>
            <a:latin typeface="IRRoya" panose="02000503000000020002" pitchFamily="2" charset="-78"/>
            <a:cs typeface="IRRoya" panose="02000503000000020002" pitchFamily="2" charset="-78"/>
          </a:endParaRPr>
        </a:p>
      </dsp:txBody>
      <dsp:txXfrm>
        <a:off x="1250664" y="3524857"/>
        <a:ext cx="2475346" cy="1550269"/>
      </dsp:txXfrm>
    </dsp:sp>
    <dsp:sp modelId="{B99E3792-3056-45DE-B9A6-0C24BFD4753A}">
      <dsp:nvSpPr>
        <dsp:cNvPr id="0" name=""/>
        <dsp:cNvSpPr/>
      </dsp:nvSpPr>
      <dsp:spPr>
        <a:xfrm>
          <a:off x="2181221" y="861461"/>
          <a:ext cx="4584707" cy="4584707"/>
        </a:xfrm>
        <a:custGeom>
          <a:avLst/>
          <a:gdLst/>
          <a:ahLst/>
          <a:cxnLst/>
          <a:rect l="0" t="0" r="0" b="0"/>
          <a:pathLst>
            <a:path>
              <a:moveTo>
                <a:pt x="7402" y="2108279"/>
              </a:moveTo>
              <a:arcTo wR="2292353" hR="2292353" stAng="11076345" swAng="2303228"/>
            </a:path>
          </a:pathLst>
        </a:custGeom>
        <a:noFill/>
        <a:ln w="76200" cap="rnd" cmpd="sng" algn="ctr">
          <a:solidFill>
            <a:srgbClr val="FFFF00"/>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5D36A7-BFCA-45E4-A608-BAC6144600FD}" type="datetimeFigureOut">
              <a:rPr lang="en-US" smtClean="0"/>
              <a:t>6/7/2020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FF1C7B-4EB7-4FEC-B4A4-79C521508BBC}" type="slidenum">
              <a:rPr lang="en-US" smtClean="0"/>
              <a:t>‹#›</a:t>
            </a:fld>
            <a:endParaRPr lang="en-US"/>
          </a:p>
        </p:txBody>
      </p:sp>
    </p:spTree>
    <p:extLst>
      <p:ext uri="{BB962C8B-B14F-4D97-AF65-F5344CB8AC3E}">
        <p14:creationId xmlns:p14="http://schemas.microsoft.com/office/powerpoint/2010/main" val="3369290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4568931-DAB3-46C8-85EE-333C4D4DC0FE}"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55706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3A4B3C0-4E14-4E83-A5E5-776A1204B666}"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34577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2E0EB84-0E4E-4BC6-9DB3-93825ECC805D}"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64153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1E01982-F1E8-4916-B0ED-D42EBF60A595}"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12" name="TextBox 11"/>
          <p:cNvSpPr txBox="1"/>
          <p:nvPr/>
        </p:nvSpPr>
        <p:spPr>
          <a:xfrm>
            <a:off x="898295" y="971253"/>
            <a:ext cx="801912" cy="196977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dirty="0">
                <a:ln>
                  <a:noFill/>
                </a:ln>
                <a:solidFill>
                  <a:srgbClr val="B31166">
                    <a:lumMod val="60000"/>
                    <a:lumOff val="40000"/>
                  </a:srgbClr>
                </a:solidFill>
                <a:effectLst/>
                <a:uLnTx/>
                <a:uFillTx/>
                <a:latin typeface="Arial"/>
                <a:ea typeface="+mn-ea"/>
                <a:cs typeface="+mn-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dirty="0">
                <a:ln>
                  <a:noFill/>
                </a:ln>
                <a:solidFill>
                  <a:srgbClr val="B31166">
                    <a:lumMod val="60000"/>
                    <a:lumOff val="40000"/>
                  </a:srgbClr>
                </a:solidFill>
                <a:effectLst/>
                <a:uLnTx/>
                <a:uFillTx/>
                <a:latin typeface="Arial"/>
                <a:ea typeface="+mn-ea"/>
                <a:cs typeface="+mn-cs"/>
              </a:rPr>
              <a:t>”</a:t>
            </a:r>
          </a:p>
        </p:txBody>
      </p:sp>
    </p:spTree>
    <p:extLst>
      <p:ext uri="{BB962C8B-B14F-4D97-AF65-F5344CB8AC3E}">
        <p14:creationId xmlns:p14="http://schemas.microsoft.com/office/powerpoint/2010/main" val="3728451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AE92CC2-74F2-4270-8BF2-DFA68C342075}"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848798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C833EA0-A5ED-4AB6-B964-3E5F931D5BD1}"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42075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20F1292-44BE-4BBC-9466-D67ACC6E183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49048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301FF1BB-4125-444D-B9AD-0E03E8126000}"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28088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74251B0-2A4C-4FA0-A4B2-6AED5154C44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53132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0" name="Rectangle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1" name="Rectangle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8" name="Title 7"/>
          <p:cNvSpPr>
            <a:spLocks noGrp="1"/>
          </p:cNvSpPr>
          <p:nvPr>
            <p:ph type="ctrTitle"/>
          </p:nvPr>
        </p:nvSpPr>
        <p:spPr>
          <a:xfrm>
            <a:off x="3149600" y="4038600"/>
            <a:ext cx="8636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9BEDE73A-62CE-42C9-A7D0-F8200FAB5648}" type="datetime1">
              <a:rPr lang="en-US" smtClean="0"/>
              <a:t>6/7/2020</a:t>
            </a:fld>
            <a:endParaRPr lang="en-US"/>
          </a:p>
        </p:txBody>
      </p:sp>
      <p:sp>
        <p:nvSpPr>
          <p:cNvPr id="17" name="Footer Placeholder 16"/>
          <p:cNvSpPr>
            <a:spLocks noGrp="1"/>
          </p:cNvSpPr>
          <p:nvPr>
            <p:ph type="ftr" sz="quarter" idx="11"/>
          </p:nvPr>
        </p:nvSpPr>
        <p:spPr>
          <a:xfrm>
            <a:off x="2780524" y="236539"/>
            <a:ext cx="7823200" cy="365125"/>
          </a:xfrm>
        </p:spPr>
        <p:txBody>
          <a:bodyPr/>
          <a:lstStyle>
            <a:lvl1pPr algn="r">
              <a:defRPr>
                <a:solidFill>
                  <a:schemeClr val="tx2"/>
                </a:solidFill>
              </a:defRPr>
            </a:lvl1pPr>
          </a:lstStyle>
          <a:p>
            <a:r>
              <a:rPr lang="en-US" smtClean="0">
                <a:solidFill>
                  <a:srgbClr val="EEECE1"/>
                </a:solidFill>
              </a:rPr>
              <a:t>Social Trust</a:t>
            </a:r>
            <a:endParaRPr lang="en-US">
              <a:solidFill>
                <a:srgbClr val="EEECE1"/>
              </a:solidFill>
            </a:endParaRPr>
          </a:p>
        </p:txBody>
      </p:sp>
      <p:sp>
        <p:nvSpPr>
          <p:cNvPr id="29" name="Slide Number Placeholder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F86A6366-6285-40C7-BE09-FC3FA2DA8232}" type="slidenum">
              <a:rPr lang="en-US" smtClean="0">
                <a:solidFill>
                  <a:srgbClr val="EEECE1"/>
                </a:solidFill>
              </a:rPr>
              <a:pPr/>
              <a:t>‹#›</a:t>
            </a:fld>
            <a:endParaRPr lang="en-US">
              <a:solidFill>
                <a:srgbClr val="EEECE1"/>
              </a:solidFill>
            </a:endParaRPr>
          </a:p>
        </p:txBody>
      </p:sp>
    </p:spTree>
    <p:extLst>
      <p:ext uri="{BB962C8B-B14F-4D97-AF65-F5344CB8AC3E}">
        <p14:creationId xmlns:p14="http://schemas.microsoft.com/office/powerpoint/2010/main" val="187419666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6864" y="228600"/>
            <a:ext cx="108712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E1D674E-54BB-4149-88D4-A69EC071C337}" type="datetime1">
              <a:rPr lang="en-US" smtClean="0">
                <a:solidFill>
                  <a:srgbClr val="1F497D"/>
                </a:solidFill>
              </a:rPr>
              <a:t>6/7/2020</a:t>
            </a:fld>
            <a:endParaRPr lang="en-US">
              <a:solidFill>
                <a:srgbClr val="1F497D"/>
              </a:solidFill>
            </a:endParaRPr>
          </a:p>
        </p:txBody>
      </p:sp>
      <p:sp>
        <p:nvSpPr>
          <p:cNvPr id="5" name="Footer Placeholder 4"/>
          <p:cNvSpPr>
            <a:spLocks noGrp="1"/>
          </p:cNvSpPr>
          <p:nvPr>
            <p:ph type="ftr" sz="quarter" idx="11"/>
          </p:nvPr>
        </p:nvSpPr>
        <p:spPr/>
        <p:txBody>
          <a:bodyPr/>
          <a:lstStyle/>
          <a:p>
            <a:r>
              <a:rPr lang="en-US" smtClean="0"/>
              <a:t>Social Trust</a:t>
            </a:r>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F86A6366-6285-40C7-BE09-FC3FA2DA8232}" type="slidenum">
              <a:rPr lang="en-US" smtClean="0"/>
              <a:pPr/>
              <a:t>‹#›</a:t>
            </a:fld>
            <a:endParaRPr lang="en-US"/>
          </a:p>
        </p:txBody>
      </p:sp>
      <p:sp>
        <p:nvSpPr>
          <p:cNvPr id="8" name="Content Placeholder 7"/>
          <p:cNvSpPr>
            <a:spLocks noGrp="1"/>
          </p:cNvSpPr>
          <p:nvPr>
            <p:ph sz="quarter" idx="1"/>
          </p:nvPr>
        </p:nvSpPr>
        <p:spPr>
          <a:xfrm>
            <a:off x="816864" y="1600200"/>
            <a:ext cx="108712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374638126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E902FF9-FC77-452F-97FA-974F5C47A0C0}"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2293864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8" name="Rectangle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9" name="Rectangle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 name="Title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8353C852-6F4D-46DA-B164-175757C6D28B}" type="datetime1">
              <a:rPr lang="en-US" smtClean="0">
                <a:solidFill>
                  <a:srgbClr val="1F497D"/>
                </a:solidFill>
              </a:rPr>
              <a:t>6/7/2020</a:t>
            </a:fld>
            <a:endParaRPr lang="en-US">
              <a:solidFill>
                <a:srgbClr val="1F497D"/>
              </a:solidFill>
            </a:endParaRPr>
          </a:p>
        </p:txBody>
      </p:sp>
      <p:sp>
        <p:nvSpPr>
          <p:cNvPr id="13" name="Slide Number Placeholder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F86A6366-6285-40C7-BE09-FC3FA2DA8232}" type="slidenum">
              <a:rPr lang="en-US" smtClean="0"/>
              <a:pPr/>
              <a:t>‹#›</a:t>
            </a:fld>
            <a:endParaRPr lang="en-US"/>
          </a:p>
        </p:txBody>
      </p:sp>
      <p:sp>
        <p:nvSpPr>
          <p:cNvPr id="14" name="Footer Placeholder 13"/>
          <p:cNvSpPr>
            <a:spLocks noGrp="1"/>
          </p:cNvSpPr>
          <p:nvPr>
            <p:ph type="ftr" sz="quarter" idx="12"/>
          </p:nvPr>
        </p:nvSpPr>
        <p:spPr/>
        <p:txBody>
          <a:bodyPr/>
          <a:lstStyle>
            <a:lvl1pPr>
              <a:defRPr sz="1600"/>
            </a:lvl1pPr>
          </a:lstStyle>
          <a:p>
            <a:r>
              <a:rPr lang="en-US" smtClean="0"/>
              <a:t>Social Trust</a:t>
            </a:r>
            <a:endParaRPr lang="en-US" dirty="0"/>
          </a:p>
        </p:txBody>
      </p:sp>
    </p:spTree>
    <p:extLst>
      <p:ext uri="{BB962C8B-B14F-4D97-AF65-F5344CB8AC3E}">
        <p14:creationId xmlns:p14="http://schemas.microsoft.com/office/powerpoint/2010/main" val="255550105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812800"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459868" y="1589567"/>
            <a:ext cx="5181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8C7FB894-380B-4AD9-BFD9-B83D5C7DD08F}" type="datetime1">
              <a:rPr lang="en-US" smtClean="0">
                <a:solidFill>
                  <a:srgbClr val="1F497D"/>
                </a:solidFill>
              </a:rPr>
              <a:t>6/7/2020</a:t>
            </a:fld>
            <a:endParaRPr lang="en-US">
              <a:solidFill>
                <a:srgbClr val="1F497D"/>
              </a:solidFill>
            </a:endParaRPr>
          </a:p>
        </p:txBody>
      </p:sp>
      <p:sp>
        <p:nvSpPr>
          <p:cNvPr id="10" name="Slide Number Placeholder 9"/>
          <p:cNvSpPr>
            <a:spLocks noGrp="1"/>
          </p:cNvSpPr>
          <p:nvPr>
            <p:ph type="sldNum" sz="quarter" idx="16"/>
          </p:nvPr>
        </p:nvSpPr>
        <p:spPr/>
        <p:txBody>
          <a:bodyPr rtlCol="0"/>
          <a:lstStyle/>
          <a:p>
            <a:fld id="{F86A6366-6285-40C7-BE09-FC3FA2DA8232}" type="slidenum">
              <a:rPr lang="en-US" smtClean="0"/>
              <a:pPr/>
              <a:t>‹#›</a:t>
            </a:fld>
            <a:endParaRPr lang="en-US"/>
          </a:p>
        </p:txBody>
      </p:sp>
      <p:sp>
        <p:nvSpPr>
          <p:cNvPr id="12" name="Footer Placeholder 11"/>
          <p:cNvSpPr>
            <a:spLocks noGrp="1"/>
          </p:cNvSpPr>
          <p:nvPr>
            <p:ph type="ftr" sz="quarter" idx="17"/>
          </p:nvPr>
        </p:nvSpPr>
        <p:spPr/>
        <p:txBody>
          <a:bodyPr rtlCol="0"/>
          <a:lstStyle/>
          <a:p>
            <a:r>
              <a:rPr lang="en-US" smtClean="0"/>
              <a:t>Social Trust</a:t>
            </a:r>
            <a:endParaRPr lang="en-US"/>
          </a:p>
        </p:txBody>
      </p:sp>
    </p:spTree>
    <p:extLst>
      <p:ext uri="{BB962C8B-B14F-4D97-AF65-F5344CB8AC3E}">
        <p14:creationId xmlns:p14="http://schemas.microsoft.com/office/powerpoint/2010/main" val="279952544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11200" y="273050"/>
            <a:ext cx="108712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812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6400800" y="2438400"/>
            <a:ext cx="51816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4AB8E05-F832-4475-A53B-5E423EE34473}" type="datetime1">
              <a:rPr lang="en-US" smtClean="0">
                <a:solidFill>
                  <a:srgbClr val="1F497D"/>
                </a:solidFill>
              </a:rPr>
              <a:t>6/7/2020</a:t>
            </a:fld>
            <a:endParaRPr lang="en-US">
              <a:solidFill>
                <a:srgbClr val="1F497D"/>
              </a:solidFill>
            </a:endParaRPr>
          </a:p>
        </p:txBody>
      </p:sp>
      <p:sp>
        <p:nvSpPr>
          <p:cNvPr id="12" name="Slide Number Placeholder 11"/>
          <p:cNvSpPr>
            <a:spLocks noGrp="1"/>
          </p:cNvSpPr>
          <p:nvPr>
            <p:ph type="sldNum" sz="quarter" idx="16"/>
          </p:nvPr>
        </p:nvSpPr>
        <p:spPr/>
        <p:txBody>
          <a:bodyPr rtlCol="0"/>
          <a:lstStyle/>
          <a:p>
            <a:fld id="{F86A6366-6285-40C7-BE09-FC3FA2DA8232}" type="slidenum">
              <a:rPr lang="en-US" smtClean="0"/>
              <a:pPr/>
              <a:t>‹#›</a:t>
            </a:fld>
            <a:endParaRPr lang="en-US"/>
          </a:p>
        </p:txBody>
      </p:sp>
      <p:sp>
        <p:nvSpPr>
          <p:cNvPr id="14" name="Footer Placeholder 13"/>
          <p:cNvSpPr>
            <a:spLocks noGrp="1"/>
          </p:cNvSpPr>
          <p:nvPr>
            <p:ph type="ftr" sz="quarter" idx="17"/>
          </p:nvPr>
        </p:nvSpPr>
        <p:spPr/>
        <p:txBody>
          <a:bodyPr rtlCol="0"/>
          <a:lstStyle/>
          <a:p>
            <a:r>
              <a:rPr lang="en-US" smtClean="0"/>
              <a:t>Social Trust</a:t>
            </a:r>
            <a:endParaRPr lang="en-US"/>
          </a:p>
        </p:txBody>
      </p:sp>
      <p:sp>
        <p:nvSpPr>
          <p:cNvPr id="16" name="Text Placeholder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514019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97C7164-9B39-4D7C-BBE7-D5C77720B5E6}" type="datetime1">
              <a:rPr lang="en-US" smtClean="0">
                <a:solidFill>
                  <a:srgbClr val="1F497D"/>
                </a:solidFill>
              </a:rPr>
              <a:t>6/7/2020</a:t>
            </a:fld>
            <a:endParaRPr lang="en-US">
              <a:solidFill>
                <a:srgbClr val="1F497D"/>
              </a:solidFill>
            </a:endParaRPr>
          </a:p>
        </p:txBody>
      </p:sp>
      <p:sp>
        <p:nvSpPr>
          <p:cNvPr id="4" name="Footer Placeholder 3"/>
          <p:cNvSpPr>
            <a:spLocks noGrp="1"/>
          </p:cNvSpPr>
          <p:nvPr>
            <p:ph type="ftr" sz="quarter" idx="11"/>
          </p:nvPr>
        </p:nvSpPr>
        <p:spPr/>
        <p:txBody>
          <a:bodyPr/>
          <a:lstStyle/>
          <a:p>
            <a:r>
              <a:rPr lang="en-US" smtClean="0"/>
              <a:t>Social Trust</a:t>
            </a:r>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F86A6366-6285-40C7-BE09-FC3FA2DA8232}" type="slidenum">
              <a:rPr lang="en-US" smtClean="0"/>
              <a:pPr/>
              <a:t>‹#›</a:t>
            </a:fld>
            <a:endParaRPr lang="en-US"/>
          </a:p>
        </p:txBody>
      </p:sp>
    </p:spTree>
    <p:extLst>
      <p:ext uri="{BB962C8B-B14F-4D97-AF65-F5344CB8AC3E}">
        <p14:creationId xmlns:p14="http://schemas.microsoft.com/office/powerpoint/2010/main" val="1443196156"/>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ECCB2E-77F2-4B25-A08B-F30F83F9754A}" type="datetime1">
              <a:rPr lang="en-US" smtClean="0">
                <a:solidFill>
                  <a:srgbClr val="1F497D"/>
                </a:solidFill>
              </a:rPr>
              <a:t>6/7/2020</a:t>
            </a:fld>
            <a:endParaRPr lang="en-US">
              <a:solidFill>
                <a:srgbClr val="1F497D"/>
              </a:solidFill>
            </a:endParaRPr>
          </a:p>
        </p:txBody>
      </p:sp>
      <p:sp>
        <p:nvSpPr>
          <p:cNvPr id="3" name="Footer Placeholder 2"/>
          <p:cNvSpPr>
            <a:spLocks noGrp="1"/>
          </p:cNvSpPr>
          <p:nvPr>
            <p:ph type="ftr" sz="quarter" idx="11"/>
          </p:nvPr>
        </p:nvSpPr>
        <p:spPr/>
        <p:txBody>
          <a:bodyPr/>
          <a:lstStyle/>
          <a:p>
            <a:r>
              <a:rPr lang="en-US" smtClean="0"/>
              <a:t>Social Trust</a:t>
            </a:r>
            <a:endParaRPr lang="en-US"/>
          </a:p>
        </p:txBody>
      </p:sp>
      <p:sp>
        <p:nvSpPr>
          <p:cNvPr id="4" name="Slide Number Placeholder 3"/>
          <p:cNvSpPr>
            <a:spLocks noGrp="1"/>
          </p:cNvSpPr>
          <p:nvPr>
            <p:ph type="sldNum" sz="quarter" idx="12"/>
          </p:nvPr>
        </p:nvSpPr>
        <p:spPr>
          <a:xfrm>
            <a:off x="0" y="6248400"/>
            <a:ext cx="711200" cy="381000"/>
          </a:xfrm>
        </p:spPr>
        <p:txBody>
          <a:bodyPr/>
          <a:lstStyle>
            <a:lvl1pPr>
              <a:defRPr>
                <a:solidFill>
                  <a:schemeClr val="tx2"/>
                </a:solidFill>
              </a:defRPr>
            </a:lvl1pPr>
          </a:lstStyle>
          <a:p>
            <a:fld id="{F86A6366-6285-40C7-BE09-FC3FA2DA8232}" type="slidenum">
              <a:rPr lang="en-US" smtClean="0">
                <a:solidFill>
                  <a:srgbClr val="1F497D"/>
                </a:solidFill>
              </a:rPr>
              <a:pPr/>
              <a:t>‹#›</a:t>
            </a:fld>
            <a:endParaRPr lang="en-US">
              <a:solidFill>
                <a:srgbClr val="1F497D"/>
              </a:solidFill>
            </a:endParaRPr>
          </a:p>
        </p:txBody>
      </p:sp>
    </p:spTree>
    <p:extLst>
      <p:ext uri="{BB962C8B-B14F-4D97-AF65-F5344CB8AC3E}">
        <p14:creationId xmlns:p14="http://schemas.microsoft.com/office/powerpoint/2010/main" val="37023141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273050"/>
            <a:ext cx="107696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61B1E55-1280-4D13-8531-6FB87E5BBF4D}" type="datetime1">
              <a:rPr lang="en-US" smtClean="0">
                <a:solidFill>
                  <a:srgbClr val="1F497D"/>
                </a:solidFill>
              </a:rPr>
              <a:t>6/7/2020</a:t>
            </a:fld>
            <a:endParaRPr lang="en-US">
              <a:solidFill>
                <a:srgbClr val="1F497D"/>
              </a:solidFill>
            </a:endParaRPr>
          </a:p>
        </p:txBody>
      </p:sp>
      <p:sp>
        <p:nvSpPr>
          <p:cNvPr id="6" name="Footer Placeholder 5"/>
          <p:cNvSpPr>
            <a:spLocks noGrp="1"/>
          </p:cNvSpPr>
          <p:nvPr>
            <p:ph type="ftr" sz="quarter" idx="11"/>
          </p:nvPr>
        </p:nvSpPr>
        <p:spPr/>
        <p:txBody>
          <a:bodyPr/>
          <a:lstStyle/>
          <a:p>
            <a:r>
              <a:rPr lang="en-US" smtClean="0"/>
              <a:t>Social Trust</a:t>
            </a: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F86A6366-6285-40C7-BE09-FC3FA2DA8232}" type="slidenum">
              <a:rPr lang="en-US" smtClean="0"/>
              <a:pPr/>
              <a:t>‹#›</a:t>
            </a:fld>
            <a:endParaRPr lang="en-US"/>
          </a:p>
        </p:txBody>
      </p:sp>
      <p:sp>
        <p:nvSpPr>
          <p:cNvPr id="3" name="Text Placeholder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3149600" y="1752600"/>
            <a:ext cx="85344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extLst>
      <p:ext uri="{BB962C8B-B14F-4D97-AF65-F5344CB8AC3E}">
        <p14:creationId xmlns:p14="http://schemas.microsoft.com/office/powerpoint/2010/main" val="1404892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9" name="Rectangle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0" name="Rectangle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 name="Title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12" name="Date Placeholder 11"/>
          <p:cNvSpPr>
            <a:spLocks noGrp="1"/>
          </p:cNvSpPr>
          <p:nvPr>
            <p:ph type="dt" sz="half" idx="10"/>
          </p:nvPr>
        </p:nvSpPr>
        <p:spPr>
          <a:xfrm>
            <a:off x="8331200" y="6248401"/>
            <a:ext cx="3556000" cy="365125"/>
          </a:xfrm>
        </p:spPr>
        <p:txBody>
          <a:bodyPr rtlCol="0"/>
          <a:lstStyle/>
          <a:p>
            <a:fld id="{110C01A3-D67B-4FD4-BA6E-09834BEEB080}" type="datetime1">
              <a:rPr lang="en-US" smtClean="0">
                <a:solidFill>
                  <a:srgbClr val="1F497D"/>
                </a:solidFill>
              </a:rPr>
              <a:t>6/7/2020</a:t>
            </a:fld>
            <a:endParaRPr lang="en-US">
              <a:solidFill>
                <a:srgbClr val="1F497D"/>
              </a:solidFill>
            </a:endParaRPr>
          </a:p>
        </p:txBody>
      </p:sp>
      <p:sp>
        <p:nvSpPr>
          <p:cNvPr id="13" name="Slide Number Placeholder 12"/>
          <p:cNvSpPr>
            <a:spLocks noGrp="1"/>
          </p:cNvSpPr>
          <p:nvPr>
            <p:ph type="sldNum" sz="quarter" idx="11"/>
          </p:nvPr>
        </p:nvSpPr>
        <p:spPr>
          <a:xfrm>
            <a:off x="0" y="4667249"/>
            <a:ext cx="1930400" cy="663578"/>
          </a:xfrm>
        </p:spPr>
        <p:txBody>
          <a:bodyPr rtlCol="0"/>
          <a:lstStyle>
            <a:lvl1pPr>
              <a:defRPr sz="2800"/>
            </a:lvl1pPr>
          </a:lstStyle>
          <a:p>
            <a:fld id="{F86A6366-6285-40C7-BE09-FC3FA2DA8232}" type="slidenum">
              <a:rPr lang="en-US" smtClean="0"/>
              <a:pPr/>
              <a:t>‹#›</a:t>
            </a:fld>
            <a:endParaRPr lang="en-US"/>
          </a:p>
        </p:txBody>
      </p:sp>
      <p:sp>
        <p:nvSpPr>
          <p:cNvPr id="14" name="Footer Placeholder 13"/>
          <p:cNvSpPr>
            <a:spLocks noGrp="1"/>
          </p:cNvSpPr>
          <p:nvPr>
            <p:ph type="ftr" sz="quarter" idx="12"/>
          </p:nvPr>
        </p:nvSpPr>
        <p:spPr>
          <a:xfrm>
            <a:off x="2133600" y="6248207"/>
            <a:ext cx="6096000" cy="365125"/>
          </a:xfrm>
        </p:spPr>
        <p:txBody>
          <a:bodyPr rtlCol="0"/>
          <a:lstStyle/>
          <a:p>
            <a:r>
              <a:rPr lang="en-US" smtClean="0"/>
              <a:t>Social Trust</a:t>
            </a:r>
            <a:endParaRPr lang="en-US"/>
          </a:p>
        </p:txBody>
      </p:sp>
      <p:sp>
        <p:nvSpPr>
          <p:cNvPr id="3" name="Picture Placeholder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extLst>
      <p:ext uri="{BB962C8B-B14F-4D97-AF65-F5344CB8AC3E}">
        <p14:creationId xmlns:p14="http://schemas.microsoft.com/office/powerpoint/2010/main" val="1920591494"/>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223D13B-189B-44AF-A321-8A0CBD40C4D1}" type="datetime1">
              <a:rPr lang="en-US" smtClean="0">
                <a:solidFill>
                  <a:srgbClr val="1F497D"/>
                </a:solidFill>
              </a:rPr>
              <a:t>6/7/2020</a:t>
            </a:fld>
            <a:endParaRPr lang="en-US">
              <a:solidFill>
                <a:srgbClr val="1F497D"/>
              </a:solidFill>
            </a:endParaRPr>
          </a:p>
        </p:txBody>
      </p:sp>
      <p:sp>
        <p:nvSpPr>
          <p:cNvPr id="5" name="Footer Placeholder 4"/>
          <p:cNvSpPr>
            <a:spLocks noGrp="1"/>
          </p:cNvSpPr>
          <p:nvPr>
            <p:ph type="ftr" sz="quarter" idx="11"/>
          </p:nvPr>
        </p:nvSpPr>
        <p:spPr/>
        <p:txBody>
          <a:bodyPr/>
          <a:lstStyle/>
          <a:p>
            <a:r>
              <a:rPr lang="en-US" smtClean="0"/>
              <a:t>Social Trust</a:t>
            </a:r>
            <a:endParaRPr lang="en-US"/>
          </a:p>
        </p:txBody>
      </p:sp>
      <p:sp>
        <p:nvSpPr>
          <p:cNvPr id="6" name="Slide Number Placeholder 5"/>
          <p:cNvSpPr>
            <a:spLocks noGrp="1"/>
          </p:cNvSpPr>
          <p:nvPr>
            <p:ph type="sldNum" sz="quarter" idx="12"/>
          </p:nvPr>
        </p:nvSpPr>
        <p:spPr/>
        <p:txBody>
          <a:bodyPr/>
          <a:lstStyle/>
          <a:p>
            <a:fld id="{F86A6366-6285-40C7-BE09-FC3FA2DA8232}" type="slidenum">
              <a:rPr lang="en-US" smtClean="0"/>
              <a:pPr/>
              <a:t>‹#›</a:t>
            </a:fld>
            <a:endParaRPr lang="en-US"/>
          </a:p>
        </p:txBody>
      </p:sp>
    </p:spTree>
    <p:extLst>
      <p:ext uri="{BB962C8B-B14F-4D97-AF65-F5344CB8AC3E}">
        <p14:creationId xmlns:p14="http://schemas.microsoft.com/office/powerpoint/2010/main" val="22829990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609601"/>
            <a:ext cx="27432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609600"/>
            <a:ext cx="74168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8737600" y="6248403"/>
            <a:ext cx="2946400" cy="365125"/>
          </a:xfrm>
        </p:spPr>
        <p:txBody>
          <a:bodyPr/>
          <a:lstStyle/>
          <a:p>
            <a:fld id="{1F924FA3-6DD0-4D00-8CE8-4196F5445F19}" type="datetime1">
              <a:rPr lang="en-US" smtClean="0">
                <a:solidFill>
                  <a:srgbClr val="1F497D"/>
                </a:solidFill>
              </a:rPr>
              <a:t>6/7/2020</a:t>
            </a:fld>
            <a:endParaRPr lang="en-US">
              <a:solidFill>
                <a:srgbClr val="1F497D"/>
              </a:solidFill>
            </a:endParaRPr>
          </a:p>
        </p:txBody>
      </p:sp>
      <p:sp>
        <p:nvSpPr>
          <p:cNvPr id="5" name="Footer Placeholder 4"/>
          <p:cNvSpPr>
            <a:spLocks noGrp="1"/>
          </p:cNvSpPr>
          <p:nvPr>
            <p:ph type="ftr" sz="quarter" idx="11"/>
          </p:nvPr>
        </p:nvSpPr>
        <p:spPr>
          <a:xfrm>
            <a:off x="609602" y="6248208"/>
            <a:ext cx="7431311" cy="365125"/>
          </a:xfrm>
        </p:spPr>
        <p:txBody>
          <a:bodyPr/>
          <a:lstStyle/>
          <a:p>
            <a:r>
              <a:rPr lang="en-US" smtClean="0"/>
              <a:t>Social Trust</a:t>
            </a:r>
            <a:endParaRPr lang="en-US"/>
          </a:p>
        </p:txBody>
      </p:sp>
      <p:sp>
        <p:nvSpPr>
          <p:cNvPr id="7" name="Rectangle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8" name="Rectangle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9" name="Rectangle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6" name="Slide Number Placeholder 5"/>
          <p:cNvSpPr>
            <a:spLocks noGrp="1"/>
          </p:cNvSpPr>
          <p:nvPr>
            <p:ph type="sldNum" sz="quarter" idx="12"/>
          </p:nvPr>
        </p:nvSpPr>
        <p:spPr>
          <a:xfrm rot="5400000">
            <a:off x="8075084" y="103716"/>
            <a:ext cx="533400" cy="325968"/>
          </a:xfrm>
        </p:spPr>
        <p:txBody>
          <a:bodyPr/>
          <a:lstStyle/>
          <a:p>
            <a:fld id="{F86A6366-6285-40C7-BE09-FC3FA2DA8232}" type="slidenum">
              <a:rPr lang="en-US" smtClean="0"/>
              <a:pPr/>
              <a:t>‹#›</a:t>
            </a:fld>
            <a:endParaRPr lang="en-US"/>
          </a:p>
        </p:txBody>
      </p:sp>
    </p:spTree>
    <p:extLst>
      <p:ext uri="{BB962C8B-B14F-4D97-AF65-F5344CB8AC3E}">
        <p14:creationId xmlns:p14="http://schemas.microsoft.com/office/powerpoint/2010/main" val="122673085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8C65E305-56E3-47E3-A70F-D9FE7558E715}"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111948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F324BD0-FF31-4706-9800-77547C9F1FE2}"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81787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AC71CFCE-024A-4F18-B94D-1CA2D873ED14}"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6886885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A77B840-5F54-4234-8C07-7E8A1F7F2519}" type="datetime1">
              <a:rPr kumimoji="0" lang="en-US" sz="1200" b="0" i="0" u="none" strike="noStrike" kern="1200" cap="none" spc="0" normalizeH="0" baseline="0" noProof="0" smtClean="0">
                <a:ln>
                  <a:noFill/>
                </a:ln>
                <a:solidFill>
                  <a:srgbClr val="E2DFCC"/>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E2DFCC"/>
              </a:solidFill>
              <a:effectLst/>
              <a:uLnTx/>
              <a:uFillTx/>
              <a:latin typeface="Franklin Gothic Book" panose="020B0503020102020204"/>
              <a:ea typeface="+mn-ea"/>
              <a:cs typeface="+mn-cs"/>
            </a:endParaRP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E2DFCC"/>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E2DFCC"/>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E2DFCC"/>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E2DFCC"/>
              </a:solidFill>
              <a:effectLst/>
              <a:uLnTx/>
              <a:uFillTx/>
              <a:latin typeface="Franklin Gothic Book" panose="020B0503020102020204"/>
              <a:ea typeface="+mn-ea"/>
              <a:cs typeface="+mn-cs"/>
            </a:endParaRP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13888861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E56B6DE0-0F29-4600-B594-D43379A36B4C}"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72507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021B282-C3F9-409D-A694-47CC8FAF9346}"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7809379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F24FF38-28AB-43C2-858B-ACF3CF7B2308}"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2093986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66AC0FAC-DF72-417B-88E3-1EA541881624}"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3776446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1C497C6B-9401-404A-B43E-49C419E35CCF}"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885797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D0F3D69-8404-4A2B-A123-309F06341D84}"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89880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B399245-6116-40A9-91BD-3D76FCAE56D7}"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9030357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31FF594-0153-444A-88CC-FABFD3BB0AF7}"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382840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B4F1FFA-3D7A-4B97-9123-2511508B10E0}"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419087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E351F99-9379-48F3-A51D-868DA5824DDD}"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24293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890A27B-13D7-4965-B906-7637BEC41C8B}"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13287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E3DCFDAA-45FB-4AC5-97C3-BF876BE6ADD5}"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62352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0D2A0AF-C3D8-4D05-80AB-0AD0AB571848}"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08328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CF3BC2AD-565B-4E5F-887A-5E64A2AC411B}"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8253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D0ADA8C-5918-40F4-B20A-1D4192157963}" type="datetime1">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6/7/2020</a:t>
            </a:fld>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8853189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20022"/>
        </a:solidFill>
        <a:effectLst/>
      </p:bgPr>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812800" y="228600"/>
            <a:ext cx="108712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E390CDB2-EBCD-462F-BFEE-2E7BC788502C}" type="datetime1">
              <a:rPr lang="en-US" smtClean="0">
                <a:solidFill>
                  <a:srgbClr val="1F497D"/>
                </a:solidFill>
              </a:rPr>
              <a:t>6/7/2020</a:t>
            </a:fld>
            <a:endParaRPr lang="en-US">
              <a:solidFill>
                <a:srgbClr val="1F497D"/>
              </a:solidFill>
            </a:endParaRPr>
          </a:p>
        </p:txBody>
      </p:sp>
      <p:sp>
        <p:nvSpPr>
          <p:cNvPr id="3" name="Footer Placeholder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800">
                <a:solidFill>
                  <a:srgbClr val="FFFF00"/>
                </a:solidFill>
                <a:latin typeface="Rockwell Condensed" pitchFamily="18" charset="0"/>
                <a:cs typeface="B Roya" pitchFamily="2" charset="-78"/>
              </a:defRPr>
            </a:lvl1pPr>
          </a:lstStyle>
          <a:p>
            <a:r>
              <a:rPr lang="en-US" smtClean="0"/>
              <a:t>Social Trust</a:t>
            </a:r>
            <a:endParaRPr lang="en-US" dirty="0"/>
          </a:p>
        </p:txBody>
      </p:sp>
      <p:sp>
        <p:nvSpPr>
          <p:cNvPr id="8" name="Rectangle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a:ea typeface="+mn-ea"/>
              <a:cs typeface="+mn-cs"/>
            </a:endParaRPr>
          </a:p>
        </p:txBody>
      </p:sp>
      <p:sp>
        <p:nvSpPr>
          <p:cNvPr id="23" name="Slide Number Placeholder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F86A6366-6285-40C7-BE09-FC3FA2DA8232}" type="slidenum">
              <a:rPr lang="en-US" smtClean="0"/>
              <a:pPr/>
              <a:t>‹#›</a:t>
            </a:fld>
            <a:endParaRPr lang="en-US"/>
          </a:p>
        </p:txBody>
      </p:sp>
    </p:spTree>
    <p:extLst>
      <p:ext uri="{BB962C8B-B14F-4D97-AF65-F5344CB8AC3E}">
        <p14:creationId xmlns:p14="http://schemas.microsoft.com/office/powerpoint/2010/main" val="302723320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iming>
    <p:tnLst>
      <p:par>
        <p:cTn id="1" dur="indefinite" restart="never" nodeType="tmRoot"/>
      </p:par>
    </p:tnLst>
  </p:timing>
  <p:hf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90025E11-2E7B-4256-AB3B-2B2ACEA1A50C}" type="datetime1">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t>6/7/2020</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0102171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19.emf"/><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jpeg"/><Relationship Id="rId1" Type="http://schemas.openxmlformats.org/officeDocument/2006/relationships/slideLayout" Target="../slideLayouts/slideLayout6.xml"/><Relationship Id="rId4" Type="http://schemas.openxmlformats.org/officeDocument/2006/relationships/image" Target="../media/image58.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png"/><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8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Text Placeholder 4"/>
          <p:cNvSpPr>
            <a:spLocks noGrp="1"/>
          </p:cNvSpPr>
          <p:nvPr>
            <p:ph type="body" idx="1"/>
          </p:nvPr>
        </p:nvSpPr>
        <p:spPr>
          <a:noFill/>
        </p:spPr>
        <p:txBody>
          <a:bodyPr>
            <a:normAutofit/>
          </a:bodyPr>
          <a:lstStyle/>
          <a:p>
            <a:pPr rtl="1"/>
            <a:r>
              <a:rPr lang="fa-IR" sz="4800" dirty="0" smtClean="0">
                <a:latin typeface="IRRoya" panose="02000503000000020002" pitchFamily="2" charset="-78"/>
                <a:cs typeface="IRRoya" panose="02000503000000020002" pitchFamily="2" charset="-78"/>
              </a:rPr>
              <a:t>نگاهی به مقوله اعتماد اجتماعی</a:t>
            </a:r>
            <a:endParaRPr lang="en-US" sz="4800" dirty="0">
              <a:latin typeface="IRRoya" panose="02000503000000020002" pitchFamily="2" charset="-78"/>
              <a:cs typeface="IRRoya" panose="02000503000000020002" pitchFamily="2" charset="-78"/>
            </a:endParaRP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6" name="Picture 5"/>
          <p:cNvPicPr>
            <a:picLocks noChangeAspect="1"/>
          </p:cNvPicPr>
          <p:nvPr/>
        </p:nvPicPr>
        <p:blipFill>
          <a:blip r:embed="rId3"/>
          <a:stretch>
            <a:fillRect/>
          </a:stretch>
        </p:blipFill>
        <p:spPr>
          <a:xfrm>
            <a:off x="8102882" y="213187"/>
            <a:ext cx="1877731" cy="932769"/>
          </a:xfrm>
          <a:prstGeom prst="rect">
            <a:avLst/>
          </a:prstGeom>
        </p:spPr>
      </p:pic>
    </p:spTree>
    <p:extLst>
      <p:ext uri="{BB962C8B-B14F-4D97-AF65-F5344CB8AC3E}">
        <p14:creationId xmlns:p14="http://schemas.microsoft.com/office/powerpoint/2010/main" val="2052415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fa-IR" dirty="0" smtClean="0">
                <a:latin typeface="IRRoya" panose="02000503000000020002" pitchFamily="2" charset="-78"/>
                <a:cs typeface="IRRoya" panose="02000503000000020002" pitchFamily="2" charset="-78"/>
              </a:rPr>
              <a:t>دو پرسشنامه مشهور</a:t>
            </a:r>
            <a:endParaRPr lang="en-US" dirty="0">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nSpc>
                <a:spcPct val="150000"/>
              </a:lnSpc>
            </a:pPr>
            <a:r>
              <a:rPr lang="en-US" sz="3200" dirty="0" smtClean="0"/>
              <a:t>Faith- in- People Scale (Rosenberg 1956)</a:t>
            </a:r>
            <a:endParaRPr lang="fa-IR" sz="3200" dirty="0" smtClean="0"/>
          </a:p>
          <a:p>
            <a:pPr>
              <a:lnSpc>
                <a:spcPct val="200000"/>
              </a:lnSpc>
            </a:pPr>
            <a:r>
              <a:rPr lang="en-US" sz="3200" dirty="0" smtClean="0"/>
              <a:t>Interpersonal Trust Scale (Rotter 1967) </a:t>
            </a:r>
            <a:endParaRPr lang="en-US" sz="3200" dirty="0"/>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89316556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873758" y="1063416"/>
            <a:ext cx="8809559" cy="4994220"/>
          </a:xfrm>
          <a:prstGeom prst="rect">
            <a:avLst/>
          </a:prstGeom>
        </p:spPr>
      </p:pic>
    </p:spTree>
    <p:extLst>
      <p:ext uri="{BB962C8B-B14F-4D97-AF65-F5344CB8AC3E}">
        <p14:creationId xmlns:p14="http://schemas.microsoft.com/office/powerpoint/2010/main" val="85453695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087225" y="1194868"/>
            <a:ext cx="8680347" cy="5228685"/>
          </a:xfrm>
          <a:prstGeom prst="rect">
            <a:avLst/>
          </a:prstGeom>
        </p:spPr>
      </p:pic>
      <p:sp>
        <p:nvSpPr>
          <p:cNvPr id="5" name="TextBox 4"/>
          <p:cNvSpPr txBox="1"/>
          <p:nvPr/>
        </p:nvSpPr>
        <p:spPr>
          <a:xfrm>
            <a:off x="129753" y="140086"/>
            <a:ext cx="10222787"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Shamay-Tsoory</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SG, Fischer M, </a:t>
            </a:r>
            <a:r>
              <a:rPr kumimoji="0" lang="en-US"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Dvash</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J, Harari H, </a:t>
            </a:r>
            <a:r>
              <a:rPr kumimoji="0" lang="en-US"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Perach</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-Bloom N, </a:t>
            </a:r>
            <a:r>
              <a:rPr kumimoji="0" lang="en-US" sz="1800" b="0" i="0" u="none" strike="noStrike" kern="1200" cap="none" spc="0" normalizeH="0" baseline="0" noProof="0" dirty="0" err="1">
                <a:ln>
                  <a:noFill/>
                </a:ln>
                <a:solidFill>
                  <a:prstClr val="white"/>
                </a:solidFill>
                <a:effectLst/>
                <a:uLnTx/>
                <a:uFillTx/>
                <a:latin typeface="Century Gothic" panose="020B0502020202020204"/>
                <a:ea typeface="+mn-ea"/>
                <a:cs typeface="+mn-cs"/>
              </a:rPr>
              <a:t>Levkovitz</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Y. Intranasal administration of oxytocin increases envy and schadenfreude (gloating). </a:t>
            </a:r>
            <a:r>
              <a:rPr kumimoji="0" lang="en-US" sz="1800" b="0" i="1" u="none" strike="noStrike" kern="1200" cap="none" spc="0" normalizeH="0" baseline="0" noProof="0" dirty="0" err="1">
                <a:ln>
                  <a:noFill/>
                </a:ln>
                <a:solidFill>
                  <a:prstClr val="white"/>
                </a:solidFill>
                <a:effectLst/>
                <a:uLnTx/>
                <a:uFillTx/>
                <a:latin typeface="Century Gothic" panose="020B0502020202020204"/>
                <a:ea typeface="+mn-ea"/>
                <a:cs typeface="+mn-cs"/>
              </a:rPr>
              <a:t>Biol</a:t>
            </a:r>
            <a:r>
              <a:rPr kumimoji="0" lang="en-US" sz="1800" b="0" i="1" u="none" strike="noStrike" kern="1200" cap="none" spc="0" normalizeH="0" baseline="0" noProof="0" dirty="0">
                <a:ln>
                  <a:noFill/>
                </a:ln>
                <a:solidFill>
                  <a:prstClr val="white"/>
                </a:solidFill>
                <a:effectLst/>
                <a:uLnTx/>
                <a:uFillTx/>
                <a:latin typeface="Century Gothic" panose="020B0502020202020204"/>
                <a:ea typeface="+mn-ea"/>
                <a:cs typeface="+mn-cs"/>
              </a:rPr>
              <a:t> Psychiatry</a:t>
            </a:r>
            <a:r>
              <a:rPr kumimoji="0" lang="en-US" sz="1800" b="0" i="0" u="none" strike="noStrike" kern="1200" cap="none" spc="0" normalizeH="0" baseline="0" noProof="0" dirty="0">
                <a:ln>
                  <a:noFill/>
                </a:ln>
                <a:solidFill>
                  <a:prstClr val="white"/>
                </a:solidFill>
                <a:effectLst/>
                <a:uLnTx/>
                <a:uFillTx/>
                <a:latin typeface="Century Gothic" panose="020B0502020202020204"/>
                <a:ea typeface="+mn-ea"/>
                <a:cs typeface="+mn-cs"/>
              </a:rPr>
              <a:t>. 2009;66(9):864‐870.</a:t>
            </a:r>
          </a:p>
        </p:txBody>
      </p:sp>
    </p:spTree>
    <p:extLst>
      <p:ext uri="{BB962C8B-B14F-4D97-AF65-F5344CB8AC3E}">
        <p14:creationId xmlns:p14="http://schemas.microsoft.com/office/powerpoint/2010/main" val="72567500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298718" y="1565952"/>
            <a:ext cx="8135806" cy="4753650"/>
          </a:xfrm>
          <a:prstGeom prst="rect">
            <a:avLst/>
          </a:prstGeom>
        </p:spPr>
      </p:pic>
    </p:spTree>
    <p:extLst>
      <p:ext uri="{BB962C8B-B14F-4D97-AF65-F5344CB8AC3E}">
        <p14:creationId xmlns:p14="http://schemas.microsoft.com/office/powerpoint/2010/main" val="211669337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70395" y="1772966"/>
            <a:ext cx="9982145" cy="4123900"/>
          </a:xfrm>
          <a:prstGeom prst="rect">
            <a:avLst/>
          </a:prstGeom>
        </p:spPr>
      </p:pic>
    </p:spTree>
    <p:extLst>
      <p:ext uri="{BB962C8B-B14F-4D97-AF65-F5344CB8AC3E}">
        <p14:creationId xmlns:p14="http://schemas.microsoft.com/office/powerpoint/2010/main" val="100218878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653286" y="2634144"/>
            <a:ext cx="10537453" cy="3508340"/>
          </a:xfrm>
          <a:prstGeom prst="rect">
            <a:avLst/>
          </a:prstGeom>
        </p:spPr>
      </p:pic>
    </p:spTree>
    <p:extLst>
      <p:ext uri="{BB962C8B-B14F-4D97-AF65-F5344CB8AC3E}">
        <p14:creationId xmlns:p14="http://schemas.microsoft.com/office/powerpoint/2010/main" val="1247864601"/>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6" name="Title 1"/>
          <p:cNvSpPr>
            <a:spLocks noGrp="1"/>
          </p:cNvSpPr>
          <p:nvPr>
            <p:ph type="title" idx="4294967295"/>
          </p:nvPr>
        </p:nvSpPr>
        <p:spPr>
          <a:xfrm>
            <a:off x="3863083" y="4819435"/>
            <a:ext cx="7592014" cy="1652588"/>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pPr algn="r" rtl="1"/>
            <a:r>
              <a:rPr lang="fa-IR" sz="5400" dirty="0" smtClean="0">
                <a:solidFill>
                  <a:srgbClr val="FFFF00"/>
                </a:solidFill>
                <a:latin typeface="IRRoya" panose="02000503000000020002" pitchFamily="2" charset="-78"/>
                <a:cs typeface="IRRoya" panose="02000503000000020002" pitchFamily="2" charset="-78"/>
              </a:rPr>
              <a:t>قتل در قطار سریع السیر شرق و</a:t>
            </a:r>
            <a:r>
              <a:rPr lang="en-US" sz="5400" dirty="0" smtClean="0">
                <a:solidFill>
                  <a:srgbClr val="FFFF00"/>
                </a:solidFill>
                <a:latin typeface="IRRoya" panose="02000503000000020002" pitchFamily="2" charset="-78"/>
                <a:cs typeface="IRRoya" panose="02000503000000020002" pitchFamily="2" charset="-78"/>
              </a:rPr>
              <a:t> </a:t>
            </a:r>
            <a:r>
              <a:rPr lang="fa-IR" sz="5400" dirty="0" smtClean="0">
                <a:solidFill>
                  <a:srgbClr val="FFFF00"/>
                </a:solidFill>
                <a:latin typeface="IRRoya" panose="02000503000000020002" pitchFamily="2" charset="-78"/>
                <a:cs typeface="IRRoya" panose="02000503000000020002" pitchFamily="2" charset="-78"/>
              </a:rPr>
              <a:t>مسئله نوروساینس</a:t>
            </a:r>
            <a:endParaRPr lang="en-US" sz="5400" dirty="0">
              <a:solidFill>
                <a:srgbClr val="FFFF00"/>
              </a:solidFill>
              <a:latin typeface="IRRoya" panose="02000503000000020002" pitchFamily="2" charset="-78"/>
              <a:cs typeface="IRRoya" panose="02000503000000020002" pitchFamily="2" charset="-78"/>
            </a:endParaRPr>
          </a:p>
        </p:txBody>
      </p:sp>
      <p:pic>
        <p:nvPicPr>
          <p:cNvPr id="7" name="Picture 1" descr="C:\Users\t\Downloads\Name.jpg"/>
          <p:cNvPicPr>
            <a:picLocks noChangeAspect="1" noChangeArrowheads="1"/>
          </p:cNvPicPr>
          <p:nvPr/>
        </p:nvPicPr>
        <p:blipFill>
          <a:blip r:embed="rId3" cstate="print"/>
          <a:srcRect/>
          <a:stretch>
            <a:fillRect/>
          </a:stretch>
        </p:blipFill>
        <p:spPr bwMode="auto">
          <a:xfrm>
            <a:off x="592686" y="617270"/>
            <a:ext cx="1878333" cy="936000"/>
          </a:xfrm>
          <a:prstGeom prst="rect">
            <a:avLst/>
          </a:prstGeom>
          <a:noFill/>
        </p:spPr>
      </p:pic>
      <p:sp>
        <p:nvSpPr>
          <p:cNvPr id="8" name="Footer Placeholder 7"/>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975229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50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63976087"/>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103313" y="482600"/>
          <a:ext cx="8947150" cy="576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5025493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68711" y="6124065"/>
            <a:ext cx="10254768" cy="708258"/>
          </a:xfrm>
        </p:spPr>
        <p:txBody>
          <a:bodyPr/>
          <a:lstStyle/>
          <a:p>
            <a:r>
              <a:rPr lang="en-US" sz="1800" dirty="0" err="1">
                <a:solidFill>
                  <a:srgbClr val="FFFF00"/>
                </a:solidFill>
              </a:rPr>
              <a:t>Kret</a:t>
            </a:r>
            <a:r>
              <a:rPr lang="en-US" sz="1800" dirty="0">
                <a:solidFill>
                  <a:srgbClr val="FFFF00"/>
                </a:solidFill>
              </a:rPr>
              <a:t>, M. E., Fischer, A. H., &amp; De </a:t>
            </a:r>
            <a:r>
              <a:rPr lang="en-US" sz="1800" dirty="0" err="1">
                <a:solidFill>
                  <a:srgbClr val="FFFF00"/>
                </a:solidFill>
              </a:rPr>
              <a:t>Dreu</a:t>
            </a:r>
            <a:r>
              <a:rPr lang="en-US" sz="1800" dirty="0">
                <a:solidFill>
                  <a:srgbClr val="FFFF00"/>
                </a:solidFill>
              </a:rPr>
              <a:t>, C. K. W. (2015). Pupil- mimicry correlates with </a:t>
            </a:r>
            <a:r>
              <a:rPr lang="en-US" sz="1800" dirty="0" smtClean="0">
                <a:solidFill>
                  <a:srgbClr val="FFFF00"/>
                </a:solidFill>
              </a:rPr>
              <a:t>trust in </a:t>
            </a:r>
            <a:r>
              <a:rPr lang="en-US" sz="1800" dirty="0">
                <a:solidFill>
                  <a:srgbClr val="FFFF00"/>
                </a:solidFill>
              </a:rPr>
              <a:t>in- group partners with dilating pupils. </a:t>
            </a:r>
            <a:r>
              <a:rPr lang="en-US" sz="1800" i="1" dirty="0">
                <a:solidFill>
                  <a:srgbClr val="FFFF00"/>
                </a:solidFill>
              </a:rPr>
              <a:t>Psychological Science</a:t>
            </a:r>
            <a:r>
              <a:rPr lang="en-US" sz="1800" dirty="0">
                <a:solidFill>
                  <a:srgbClr val="FFFF00"/>
                </a:solidFill>
              </a:rPr>
              <a:t>, </a:t>
            </a:r>
            <a:r>
              <a:rPr lang="en-US" sz="1800" i="1" dirty="0">
                <a:solidFill>
                  <a:srgbClr val="FFFF00"/>
                </a:solidFill>
              </a:rPr>
              <a:t>26</a:t>
            </a:r>
            <a:r>
              <a:rPr lang="en-US" sz="1800" dirty="0">
                <a:solidFill>
                  <a:srgbClr val="FFFF00"/>
                </a:solidFill>
              </a:rPr>
              <a:t>(9), 1401– 1410</a:t>
            </a: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52399400"/>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492788" y="374147"/>
            <a:ext cx="8456201" cy="6007100"/>
          </a:xfrm>
          <a:prstGeom prst="rect">
            <a:avLst/>
          </a:prstGeom>
        </p:spPr>
      </p:pic>
    </p:spTree>
    <p:extLst>
      <p:ext uri="{BB962C8B-B14F-4D97-AF65-F5344CB8AC3E}">
        <p14:creationId xmlns:p14="http://schemas.microsoft.com/office/powerpoint/2010/main" val="2519245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latin typeface="IRRoya" panose="02000503000000020002" pitchFamily="2" charset="-78"/>
                <a:cs typeface="IRRoya" panose="02000503000000020002" pitchFamily="2" charset="-78"/>
              </a:rPr>
              <a:t>ایرادهایی چند</a:t>
            </a:r>
            <a:endParaRPr lang="en-US" dirty="0">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gn="r" rtl="1">
              <a:lnSpc>
                <a:spcPct val="150000"/>
              </a:lnSpc>
            </a:pPr>
            <a:r>
              <a:rPr lang="fa-IR" sz="4000" dirty="0" smtClean="0">
                <a:latin typeface="IRRoya" panose="02000503000000020002" pitchFamily="2" charset="-78"/>
                <a:cs typeface="IRRoya" panose="02000503000000020002" pitchFamily="2" charset="-78"/>
              </a:rPr>
              <a:t>جدایی باور از رفتار</a:t>
            </a:r>
          </a:p>
          <a:p>
            <a:pPr algn="r" rtl="1">
              <a:lnSpc>
                <a:spcPct val="150000"/>
              </a:lnSpc>
            </a:pPr>
            <a:r>
              <a:rPr lang="fa-IR" sz="4000" dirty="0" smtClean="0">
                <a:latin typeface="IRRoya" panose="02000503000000020002" pitchFamily="2" charset="-78"/>
                <a:cs typeface="IRRoya" panose="02000503000000020002" pitchFamily="2" charset="-78"/>
              </a:rPr>
              <a:t>حرفهای بی ارزش</a:t>
            </a:r>
          </a:p>
          <a:p>
            <a:pPr algn="r" rtl="1">
              <a:lnSpc>
                <a:spcPct val="150000"/>
              </a:lnSpc>
            </a:pPr>
            <a:r>
              <a:rPr lang="fa-IR" sz="4000" dirty="0" smtClean="0">
                <a:latin typeface="IRRoya" panose="02000503000000020002" pitchFamily="2" charset="-78"/>
                <a:cs typeface="IRRoya" panose="02000503000000020002" pitchFamily="2" charset="-78"/>
              </a:rPr>
              <a:t>منظور از اکثریت؟</a:t>
            </a:r>
            <a:endParaRPr lang="en-US" sz="4000" dirty="0">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24263210"/>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820222" y="1063416"/>
            <a:ext cx="9247961" cy="4959900"/>
          </a:xfrm>
          <a:prstGeom prst="rect">
            <a:avLst/>
          </a:prstGeom>
        </p:spPr>
      </p:pic>
    </p:spTree>
    <p:extLst>
      <p:ext uri="{BB962C8B-B14F-4D97-AF65-F5344CB8AC3E}">
        <p14:creationId xmlns:p14="http://schemas.microsoft.com/office/powerpoint/2010/main" val="286099092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870356" y="679572"/>
            <a:ext cx="7222744" cy="5749920"/>
          </a:xfrm>
          <a:prstGeom prst="rect">
            <a:avLst/>
          </a:prstGeom>
        </p:spPr>
      </p:pic>
    </p:spTree>
    <p:extLst>
      <p:ext uri="{BB962C8B-B14F-4D97-AF65-F5344CB8AC3E}">
        <p14:creationId xmlns:p14="http://schemas.microsoft.com/office/powerpoint/2010/main" val="251179541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543022" y="679572"/>
            <a:ext cx="7851229" cy="5679520"/>
          </a:xfrm>
          <a:prstGeom prst="rect">
            <a:avLst/>
          </a:prstGeom>
        </p:spPr>
      </p:pic>
    </p:spTree>
    <p:extLst>
      <p:ext uri="{BB962C8B-B14F-4D97-AF65-F5344CB8AC3E}">
        <p14:creationId xmlns:p14="http://schemas.microsoft.com/office/powerpoint/2010/main" val="1189622034"/>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4" name="TextBox 3"/>
          <p:cNvSpPr txBox="1"/>
          <p:nvPr/>
        </p:nvSpPr>
        <p:spPr>
          <a:xfrm>
            <a:off x="513708" y="5589142"/>
            <a:ext cx="10346076" cy="646331"/>
          </a:xfrm>
          <a:prstGeom prst="rect">
            <a:avLst/>
          </a:prstGeom>
          <a:solidFill>
            <a:schemeClr val="dk1">
              <a:alpha val="45000"/>
            </a:schemeClr>
          </a:solid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US" dirty="0" err="1"/>
              <a:t>Buttelmann</a:t>
            </a:r>
            <a:r>
              <a:rPr lang="en-US" dirty="0"/>
              <a:t>, D., </a:t>
            </a:r>
            <a:r>
              <a:rPr lang="en-US" dirty="0" err="1"/>
              <a:t>Zmyj</a:t>
            </a:r>
            <a:r>
              <a:rPr lang="en-US" dirty="0"/>
              <a:t>, N., </a:t>
            </a:r>
            <a:r>
              <a:rPr lang="en-US" dirty="0" err="1"/>
              <a:t>Daum</a:t>
            </a:r>
            <a:r>
              <a:rPr lang="en-US" dirty="0"/>
              <a:t>, M., &amp; Carpenter, M. (2013). Selective imitation of </a:t>
            </a:r>
            <a:r>
              <a:rPr lang="en-US" dirty="0" err="1"/>
              <a:t>ingroup</a:t>
            </a:r>
            <a:endParaRPr lang="en-US" dirty="0"/>
          </a:p>
          <a:p>
            <a:r>
              <a:rPr lang="en-US" dirty="0"/>
              <a:t>over out- group members in 14- month- old infants. </a:t>
            </a:r>
            <a:r>
              <a:rPr lang="en-US" i="1" dirty="0"/>
              <a:t>Child Development</a:t>
            </a:r>
            <a:r>
              <a:rPr lang="en-US" dirty="0"/>
              <a:t>, </a:t>
            </a:r>
            <a:r>
              <a:rPr lang="en-US" i="1" dirty="0"/>
              <a:t>84</a:t>
            </a:r>
            <a:r>
              <a:rPr lang="en-US" dirty="0" smtClean="0"/>
              <a:t>, 422</a:t>
            </a:r>
            <a:r>
              <a:rPr lang="en-US" dirty="0"/>
              <a:t>– 428.</a:t>
            </a:r>
          </a:p>
        </p:txBody>
      </p:sp>
    </p:spTree>
    <p:extLst>
      <p:ext uri="{BB962C8B-B14F-4D97-AF65-F5344CB8AC3E}">
        <p14:creationId xmlns:p14="http://schemas.microsoft.com/office/powerpoint/2010/main" val="260346040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465670" y="593235"/>
            <a:ext cx="6896196" cy="5841880"/>
          </a:xfrm>
          <a:prstGeom prst="rect">
            <a:avLst/>
          </a:prstGeom>
        </p:spPr>
      </p:pic>
      <p:sp>
        <p:nvSpPr>
          <p:cNvPr id="5" name="TextBox 4"/>
          <p:cNvSpPr txBox="1"/>
          <p:nvPr/>
        </p:nvSpPr>
        <p:spPr>
          <a:xfrm>
            <a:off x="431515" y="3318553"/>
            <a:ext cx="1684961" cy="1569660"/>
          </a:xfrm>
          <a:prstGeom prst="rect">
            <a:avLst/>
          </a:prstGeom>
          <a:noFill/>
        </p:spPr>
        <p:txBody>
          <a:bodyPr wrap="square" rtlCol="0">
            <a:spAutoFit/>
          </a:bodyPr>
          <a:lstStyle/>
          <a:p>
            <a:r>
              <a:rPr lang="en-US" sz="3200" dirty="0" smtClean="0"/>
              <a:t>~60% time of video</a:t>
            </a:r>
            <a:endParaRPr lang="en-US" sz="3200" dirty="0"/>
          </a:p>
        </p:txBody>
      </p:sp>
      <p:sp>
        <p:nvSpPr>
          <p:cNvPr id="6" name="TextBox 5"/>
          <p:cNvSpPr txBox="1"/>
          <p:nvPr/>
        </p:nvSpPr>
        <p:spPr>
          <a:xfrm>
            <a:off x="9472774" y="3111358"/>
            <a:ext cx="2506894" cy="1569660"/>
          </a:xfrm>
          <a:prstGeom prst="rect">
            <a:avLst/>
          </a:prstGeom>
          <a:noFill/>
        </p:spPr>
        <p:txBody>
          <a:bodyPr wrap="square" rtlCol="0">
            <a:spAutoFit/>
          </a:bodyPr>
          <a:lstStyle/>
          <a:p>
            <a:r>
              <a:rPr lang="en-US" sz="3200" dirty="0" smtClean="0"/>
              <a:t>No difference in watching</a:t>
            </a:r>
            <a:endParaRPr lang="en-US" sz="3200" dirty="0"/>
          </a:p>
        </p:txBody>
      </p:sp>
    </p:spTree>
    <p:extLst>
      <p:ext uri="{BB962C8B-B14F-4D97-AF65-F5344CB8AC3E}">
        <p14:creationId xmlns:p14="http://schemas.microsoft.com/office/powerpoint/2010/main" val="148573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803302" y="841625"/>
            <a:ext cx="6468562" cy="5415960"/>
          </a:xfrm>
          <a:prstGeom prst="rect">
            <a:avLst/>
          </a:prstGeom>
        </p:spPr>
      </p:pic>
      <p:sp>
        <p:nvSpPr>
          <p:cNvPr id="6" name="TextBox 5"/>
          <p:cNvSpPr txBox="1"/>
          <p:nvPr/>
        </p:nvSpPr>
        <p:spPr>
          <a:xfrm>
            <a:off x="615075" y="3349375"/>
            <a:ext cx="1684961" cy="1569660"/>
          </a:xfrm>
          <a:prstGeom prst="rect">
            <a:avLst/>
          </a:prstGeom>
          <a:noFill/>
        </p:spPr>
        <p:txBody>
          <a:bodyPr wrap="square" rtlCol="0">
            <a:spAutoFit/>
          </a:bodyPr>
          <a:lstStyle/>
          <a:p>
            <a:r>
              <a:rPr lang="en-US" sz="3200" dirty="0" smtClean="0"/>
              <a:t>~96% time of video</a:t>
            </a:r>
            <a:endParaRPr lang="en-US" sz="3200" dirty="0"/>
          </a:p>
        </p:txBody>
      </p:sp>
      <p:sp>
        <p:nvSpPr>
          <p:cNvPr id="7" name="TextBox 6"/>
          <p:cNvSpPr txBox="1"/>
          <p:nvPr/>
        </p:nvSpPr>
        <p:spPr>
          <a:xfrm>
            <a:off x="9483048" y="3111358"/>
            <a:ext cx="2496620" cy="1569660"/>
          </a:xfrm>
          <a:prstGeom prst="rect">
            <a:avLst/>
          </a:prstGeom>
          <a:noFill/>
        </p:spPr>
        <p:txBody>
          <a:bodyPr wrap="square" rtlCol="0">
            <a:spAutoFit/>
          </a:bodyPr>
          <a:lstStyle/>
          <a:p>
            <a:r>
              <a:rPr lang="en-US" sz="3200" dirty="0" smtClean="0"/>
              <a:t>No difference in watching</a:t>
            </a:r>
            <a:endParaRPr lang="en-US" sz="3200" dirty="0"/>
          </a:p>
        </p:txBody>
      </p:sp>
    </p:spTree>
    <p:extLst>
      <p:ext uri="{BB962C8B-B14F-4D97-AF65-F5344CB8AC3E}">
        <p14:creationId xmlns:p14="http://schemas.microsoft.com/office/powerpoint/2010/main" val="2687352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851523" y="1063416"/>
            <a:ext cx="6318913" cy="5175225"/>
          </a:xfrm>
          <a:prstGeom prst="rect">
            <a:avLst/>
          </a:prstGeom>
        </p:spPr>
      </p:pic>
    </p:spTree>
    <p:extLst>
      <p:ext uri="{BB962C8B-B14F-4D97-AF65-F5344CB8AC3E}">
        <p14:creationId xmlns:p14="http://schemas.microsoft.com/office/powerpoint/2010/main" val="284615520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fa-IR" dirty="0" smtClean="0">
                <a:latin typeface="IRRoya" panose="02000503000000020002" pitchFamily="2" charset="-78"/>
                <a:cs typeface="IRRoya" panose="02000503000000020002" pitchFamily="2" charset="-78"/>
              </a:rPr>
              <a:t>تقلید فشردن لامپ با سر</a:t>
            </a:r>
            <a:endParaRPr lang="en-US" dirty="0">
              <a:latin typeface="IRRoya" panose="02000503000000020002" pitchFamily="2" charset="-78"/>
              <a:cs typeface="IRRoya" panose="02000503000000020002" pitchFamily="2" charset="-78"/>
            </a:endParaRPr>
          </a:p>
        </p:txBody>
      </p:sp>
      <p:sp>
        <p:nvSpPr>
          <p:cNvPr id="7" name="Text Placeholder 6"/>
          <p:cNvSpPr>
            <a:spLocks noGrp="1"/>
          </p:cNvSpPr>
          <p:nvPr>
            <p:ph type="body" idx="1"/>
          </p:nvPr>
        </p:nvSpPr>
        <p:spPr/>
        <p:txBody>
          <a:bodyPr/>
          <a:lstStyle/>
          <a:p>
            <a:pPr algn="ctr"/>
            <a:r>
              <a:rPr lang="fa-IR" sz="3600" dirty="0" smtClean="0">
                <a:solidFill>
                  <a:srgbClr val="FFFF00"/>
                </a:solidFill>
                <a:latin typeface="IRRoya" panose="02000503000000020002" pitchFamily="2" charset="-78"/>
                <a:cs typeface="IRRoya" panose="02000503000000020002" pitchFamily="2" charset="-78"/>
              </a:rPr>
              <a:t>زبان مادری</a:t>
            </a:r>
            <a:endParaRPr lang="en-US" sz="3600" dirty="0">
              <a:solidFill>
                <a:srgbClr val="FFFF00"/>
              </a:solidFill>
              <a:latin typeface="IRRoya" panose="02000503000000020002" pitchFamily="2" charset="-78"/>
              <a:cs typeface="IRRoya" panose="02000503000000020002" pitchFamily="2" charset="-78"/>
            </a:endParaRPr>
          </a:p>
        </p:txBody>
      </p:sp>
      <p:sp>
        <p:nvSpPr>
          <p:cNvPr id="8" name="Content Placeholder 7"/>
          <p:cNvSpPr>
            <a:spLocks noGrp="1"/>
          </p:cNvSpPr>
          <p:nvPr>
            <p:ph sz="half" idx="2"/>
          </p:nvPr>
        </p:nvSpPr>
        <p:spPr/>
        <p:txBody>
          <a:bodyPr anchor="t">
            <a:normAutofit/>
          </a:bodyPr>
          <a:lstStyle/>
          <a:p>
            <a:pPr marL="0" indent="0" algn="ctr">
              <a:buNone/>
            </a:pPr>
            <a:r>
              <a:rPr lang="en-US" sz="11500" dirty="0" smtClean="0"/>
              <a:t>46%</a:t>
            </a:r>
            <a:endParaRPr lang="en-US" sz="11500" dirty="0"/>
          </a:p>
        </p:txBody>
      </p:sp>
      <p:sp>
        <p:nvSpPr>
          <p:cNvPr id="9" name="Text Placeholder 8"/>
          <p:cNvSpPr>
            <a:spLocks noGrp="1"/>
          </p:cNvSpPr>
          <p:nvPr>
            <p:ph type="body" sz="quarter" idx="3"/>
          </p:nvPr>
        </p:nvSpPr>
        <p:spPr/>
        <p:txBody>
          <a:bodyPr/>
          <a:lstStyle/>
          <a:p>
            <a:pPr algn="ctr"/>
            <a:r>
              <a:rPr lang="fa-IR" sz="3600" dirty="0" smtClean="0">
                <a:solidFill>
                  <a:srgbClr val="FFFF00"/>
                </a:solidFill>
                <a:latin typeface="IRRoya" panose="02000503000000020002" pitchFamily="2" charset="-78"/>
                <a:cs typeface="IRRoya" panose="02000503000000020002" pitchFamily="2" charset="-78"/>
              </a:rPr>
              <a:t>زبان نا آشنا</a:t>
            </a:r>
            <a:endParaRPr lang="en-US" sz="3600" dirty="0">
              <a:solidFill>
                <a:srgbClr val="FFFF00"/>
              </a:solidFill>
              <a:latin typeface="IRRoya" panose="02000503000000020002" pitchFamily="2" charset="-78"/>
              <a:cs typeface="IRRoya" panose="02000503000000020002" pitchFamily="2" charset="-78"/>
            </a:endParaRPr>
          </a:p>
        </p:txBody>
      </p:sp>
      <p:sp>
        <p:nvSpPr>
          <p:cNvPr id="10" name="Content Placeholder 9"/>
          <p:cNvSpPr>
            <a:spLocks noGrp="1"/>
          </p:cNvSpPr>
          <p:nvPr>
            <p:ph sz="quarter" idx="4"/>
          </p:nvPr>
        </p:nvSpPr>
        <p:spPr/>
        <p:txBody>
          <a:bodyPr anchor="t">
            <a:normAutofit/>
          </a:bodyPr>
          <a:lstStyle/>
          <a:p>
            <a:pPr marL="0" indent="0" algn="ctr">
              <a:buNone/>
            </a:pPr>
            <a:r>
              <a:rPr lang="en-US" sz="11500" dirty="0" smtClean="0"/>
              <a:t>21%</a:t>
            </a:r>
            <a:endParaRPr lang="en-US" sz="11500" dirty="0"/>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11" name="TextBox 10"/>
          <p:cNvSpPr txBox="1"/>
          <p:nvPr/>
        </p:nvSpPr>
        <p:spPr>
          <a:xfrm>
            <a:off x="3000055" y="5098413"/>
            <a:ext cx="5142755" cy="707886"/>
          </a:xfrm>
          <a:prstGeom prst="rect">
            <a:avLst/>
          </a:prstGeom>
          <a:noFill/>
        </p:spPr>
        <p:txBody>
          <a:bodyPr wrap="none" rtlCol="0">
            <a:spAutoFit/>
          </a:bodyPr>
          <a:lstStyle/>
          <a:p>
            <a:r>
              <a:rPr lang="fa-IR" sz="4000" dirty="0" smtClean="0">
                <a:solidFill>
                  <a:srgbClr val="FFFF00"/>
                </a:solidFill>
                <a:latin typeface="IRRoya" panose="02000503000000020002" pitchFamily="2" charset="-78"/>
                <a:cs typeface="IRRoya" panose="02000503000000020002" pitchFamily="2" charset="-78"/>
              </a:rPr>
              <a:t>اما روشن کردن لامپ یکسان بود</a:t>
            </a:r>
            <a:endParaRPr lang="en-US" sz="4000" dirty="0">
              <a:solidFill>
                <a:srgbClr val="FFFF00"/>
              </a:solidFill>
              <a:latin typeface="IRRoya" panose="02000503000000020002" pitchFamily="2" charset="-78"/>
              <a:cs typeface="IRRoya" panose="02000503000000020002" pitchFamily="2" charset="-78"/>
            </a:endParaRPr>
          </a:p>
        </p:txBody>
      </p:sp>
    </p:spTree>
    <p:extLst>
      <p:ext uri="{BB962C8B-B14F-4D97-AF65-F5344CB8AC3E}">
        <p14:creationId xmlns:p14="http://schemas.microsoft.com/office/powerpoint/2010/main" val="170986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851523" y="1063416"/>
            <a:ext cx="6318913" cy="5175225"/>
          </a:xfrm>
          <a:prstGeom prst="rect">
            <a:avLst/>
          </a:prstGeom>
        </p:spPr>
      </p:pic>
      <p:sp>
        <p:nvSpPr>
          <p:cNvPr id="5" name="TextBox 4"/>
          <p:cNvSpPr txBox="1"/>
          <p:nvPr/>
        </p:nvSpPr>
        <p:spPr>
          <a:xfrm>
            <a:off x="4282082" y="207913"/>
            <a:ext cx="3151825" cy="707886"/>
          </a:xfrm>
          <a:prstGeom prst="rect">
            <a:avLst/>
          </a:prstGeom>
          <a:noFill/>
        </p:spPr>
        <p:txBody>
          <a:bodyPr wrap="none" rtlCol="0">
            <a:spAutoFit/>
          </a:bodyPr>
          <a:lstStyle/>
          <a:p>
            <a:r>
              <a:rPr lang="fa-IR" sz="4000" dirty="0" smtClean="0">
                <a:solidFill>
                  <a:srgbClr val="FFFF00"/>
                </a:solidFill>
                <a:latin typeface="IRRoya" panose="02000503000000020002" pitchFamily="2" charset="-78"/>
                <a:cs typeface="IRRoya" panose="02000503000000020002" pitchFamily="2" charset="-78"/>
              </a:rPr>
              <a:t>تفاوتی مشاهده نشد</a:t>
            </a:r>
            <a:endParaRPr lang="en-US" sz="4000" dirty="0">
              <a:solidFill>
                <a:srgbClr val="FFFF00"/>
              </a:solidFill>
              <a:latin typeface="IRRoya" panose="02000503000000020002" pitchFamily="2" charset="-78"/>
              <a:cs typeface="IRRoya" panose="02000503000000020002" pitchFamily="2" charset="-78"/>
            </a:endParaRPr>
          </a:p>
        </p:txBody>
      </p:sp>
    </p:spTree>
    <p:extLst>
      <p:ext uri="{BB962C8B-B14F-4D97-AF65-F5344CB8AC3E}">
        <p14:creationId xmlns:p14="http://schemas.microsoft.com/office/powerpoint/2010/main" val="355607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692465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1026" name="Picture 2" descr="https://www.leftovercurrency.com/wp-content/uploads/2018/10/200-swiss-francs-banknote-charles-ferdinand-ramuz-8th-series-obverse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40" y="1546301"/>
            <a:ext cx="9525000" cy="4038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975115"/>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rot="977859">
            <a:off x="5458264" y="1849984"/>
            <a:ext cx="6096851" cy="3429479"/>
          </a:xfrm>
          <a:prstGeom prst="rect">
            <a:avLst/>
          </a:prstGeom>
        </p:spPr>
      </p:pic>
      <p:pic>
        <p:nvPicPr>
          <p:cNvPr id="5" name="Picture 4"/>
          <p:cNvPicPr>
            <a:picLocks noChangeAspect="1"/>
          </p:cNvPicPr>
          <p:nvPr/>
        </p:nvPicPr>
        <p:blipFill>
          <a:blip r:embed="rId3"/>
          <a:stretch>
            <a:fillRect/>
          </a:stretch>
        </p:blipFill>
        <p:spPr>
          <a:xfrm>
            <a:off x="720010" y="2831861"/>
            <a:ext cx="6096851" cy="3429479"/>
          </a:xfrm>
          <a:prstGeom prst="rect">
            <a:avLst/>
          </a:prstGeom>
        </p:spPr>
      </p:pic>
    </p:spTree>
    <p:extLst>
      <p:ext uri="{BB962C8B-B14F-4D97-AF65-F5344CB8AC3E}">
        <p14:creationId xmlns:p14="http://schemas.microsoft.com/office/powerpoint/2010/main" val="1048994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78477" y="1675181"/>
            <a:ext cx="10181458" cy="3719430"/>
          </a:xfrm>
          <a:prstGeom prst="rect">
            <a:avLst/>
          </a:prstGeom>
        </p:spPr>
      </p:pic>
    </p:spTree>
    <p:extLst>
      <p:ext uri="{BB962C8B-B14F-4D97-AF65-F5344CB8AC3E}">
        <p14:creationId xmlns:p14="http://schemas.microsoft.com/office/powerpoint/2010/main" val="424245942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normAutofit/>
          </a:bodyPr>
          <a:lstStyle/>
          <a:p>
            <a:pPr>
              <a:spcBef>
                <a:spcPts val="1800"/>
              </a:spcBef>
            </a:pPr>
            <a:r>
              <a:rPr lang="en-US" sz="2000" dirty="0" smtClean="0"/>
              <a:t>Generalized trust is more a matter of culture than genetics</a:t>
            </a:r>
          </a:p>
          <a:p>
            <a:pPr>
              <a:spcBef>
                <a:spcPts val="1800"/>
              </a:spcBef>
            </a:pPr>
            <a:r>
              <a:rPr lang="en-US" sz="2000" dirty="0" smtClean="0"/>
              <a:t>Trust is deeply rooted in social interaction experiences, networks, and media</a:t>
            </a:r>
          </a:p>
          <a:p>
            <a:pPr>
              <a:spcBef>
                <a:spcPts val="1800"/>
              </a:spcBef>
            </a:pPr>
            <a:r>
              <a:rPr lang="en-US" sz="2000" dirty="0" smtClean="0"/>
              <a:t>People have too little trust in other people in general</a:t>
            </a:r>
          </a:p>
          <a:p>
            <a:pPr>
              <a:spcBef>
                <a:spcPts val="1800"/>
              </a:spcBef>
            </a:pPr>
            <a:r>
              <a:rPr lang="en-US" sz="2000" dirty="0" smtClean="0"/>
              <a:t>It is adaptive to regulate a “healthy dose” of generalized trust</a:t>
            </a:r>
            <a:endParaRPr lang="en-US" sz="2000" dirty="0"/>
          </a:p>
        </p:txBody>
      </p:sp>
      <p:sp>
        <p:nvSpPr>
          <p:cNvPr id="4" name="Content Placeholder 3"/>
          <p:cNvSpPr>
            <a:spLocks noGrp="1"/>
          </p:cNvSpPr>
          <p:nvPr>
            <p:ph sz="half" idx="2"/>
          </p:nvPr>
        </p:nvSpPr>
        <p:spPr/>
        <p:txBody>
          <a:bodyPr/>
          <a:lstStyle/>
          <a:p>
            <a:endParaRPr lang="en-US"/>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0495147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0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097776842"/>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Tahoma" panose="020B0604030504040204" pitchFamily="34" charset="0"/>
              </a:rPr>
              <a:t>Social Trust</a:t>
            </a:r>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
        <p:nvSpPr>
          <p:cNvPr id="3" name="TextBox 2"/>
          <p:cNvSpPr txBox="1"/>
          <p:nvPr/>
        </p:nvSpPr>
        <p:spPr>
          <a:xfrm>
            <a:off x="9022080" y="4591338"/>
            <a:ext cx="2250937" cy="186204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a-IR" sz="11500" b="0" i="0" u="none" strike="noStrike" kern="1200" cap="none" spc="0" normalizeH="0" baseline="0" noProof="0" dirty="0" smtClean="0">
                <a:ln>
                  <a:noFill/>
                </a:ln>
                <a:solidFill>
                  <a:prstClr val="white"/>
                </a:solidFill>
                <a:effectLst/>
                <a:uLnTx/>
                <a:uFillTx/>
                <a:latin typeface="IRRoya" panose="02000503000000020002" pitchFamily="2" charset="-78"/>
                <a:ea typeface="+mn-ea"/>
                <a:cs typeface="IRRoya" panose="02000503000000020002" pitchFamily="2" charset="-78"/>
              </a:rPr>
              <a:t>پایان</a:t>
            </a:r>
            <a:endParaRPr kumimoji="0" lang="en-US" sz="2000" b="0" i="0" u="none" strike="noStrike" kern="1200" cap="none" spc="0" normalizeH="0" baseline="0" noProof="0" dirty="0">
              <a:ln>
                <a:noFill/>
              </a:ln>
              <a:solidFill>
                <a:prstClr val="white"/>
              </a:solidFill>
              <a:effectLst/>
              <a:uLnTx/>
              <a:uFillTx/>
              <a:latin typeface="IRRoya" panose="02000503000000020002" pitchFamily="2" charset="-78"/>
              <a:ea typeface="+mn-ea"/>
              <a:cs typeface="IRRoya" panose="02000503000000020002" pitchFamily="2" charset="-78"/>
            </a:endParaRPr>
          </a:p>
        </p:txBody>
      </p:sp>
      <p:sp>
        <p:nvSpPr>
          <p:cNvPr id="4" name="TextBox 3"/>
          <p:cNvSpPr txBox="1"/>
          <p:nvPr/>
        </p:nvSpPr>
        <p:spPr>
          <a:xfrm>
            <a:off x="833120" y="365760"/>
            <a:ext cx="5799729" cy="1301959"/>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FFFF00"/>
                </a:solidFill>
                <a:effectLst/>
                <a:uLnTx/>
                <a:uFillTx/>
                <a:latin typeface="Arial Rounded MT Bold" panose="020F0704030504030204" pitchFamily="34" charset="0"/>
                <a:ea typeface="+mn-ea"/>
                <a:cs typeface="+mn-cs"/>
              </a:rPr>
              <a:t>Telegram.me/</a:t>
            </a:r>
            <a:r>
              <a:rPr kumimoji="0" lang="en-US" sz="2800" b="0" i="0" u="none" strike="noStrike" kern="1200" cap="none" spc="0" normalizeH="0" baseline="0" noProof="0" dirty="0" err="1" smtClean="0">
                <a:ln>
                  <a:noFill/>
                </a:ln>
                <a:solidFill>
                  <a:srgbClr val="FFFF00"/>
                </a:solidFill>
                <a:effectLst/>
                <a:uLnTx/>
                <a:uFillTx/>
                <a:latin typeface="Arial Rounded MT Bold" panose="020F0704030504030204" pitchFamily="34" charset="0"/>
                <a:ea typeface="+mn-ea"/>
                <a:cs typeface="+mn-cs"/>
              </a:rPr>
              <a:t>DrAzarakhshMokri</a:t>
            </a:r>
            <a:endParaRPr kumimoji="0" lang="en-US" sz="2800" b="0" i="0" u="none" strike="noStrike" kern="1200" cap="none" spc="0" normalizeH="0" baseline="0" noProof="0" dirty="0" smtClean="0">
              <a:ln>
                <a:noFill/>
              </a:ln>
              <a:solidFill>
                <a:srgbClr val="FFFF00"/>
              </a:solidFill>
              <a:effectLst/>
              <a:uLnTx/>
              <a:uFillTx/>
              <a:latin typeface="Arial Rounded MT Bold" panose="020F070403050403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800" b="0" i="0" u="none" strike="noStrike" kern="1200" cap="none" spc="0" normalizeH="0" baseline="0" noProof="0" dirty="0" err="1" smtClean="0">
                <a:ln>
                  <a:noFill/>
                </a:ln>
                <a:solidFill>
                  <a:srgbClr val="FFFF00"/>
                </a:solidFill>
                <a:effectLst/>
                <a:uLnTx/>
                <a:uFillTx/>
                <a:latin typeface="Arial Rounded MT Bold" panose="020F0704030504030204" pitchFamily="34" charset="0"/>
                <a:ea typeface="+mn-ea"/>
                <a:cs typeface="+mn-cs"/>
              </a:rPr>
              <a:t>Insta</a:t>
            </a:r>
            <a:r>
              <a:rPr kumimoji="0" lang="en-US" sz="2800" b="0" i="0" u="none" strike="noStrike" kern="1200" cap="none" spc="0" normalizeH="0" baseline="0" noProof="0" dirty="0" smtClean="0">
                <a:ln>
                  <a:noFill/>
                </a:ln>
                <a:solidFill>
                  <a:srgbClr val="FFFF00"/>
                </a:solidFill>
                <a:effectLst/>
                <a:uLnTx/>
                <a:uFillTx/>
                <a:latin typeface="Arial Rounded MT Bold" panose="020F0704030504030204" pitchFamily="34" charset="0"/>
                <a:ea typeface="+mn-ea"/>
                <a:cs typeface="+mn-cs"/>
              </a:rPr>
              <a:t>: </a:t>
            </a:r>
            <a:r>
              <a:rPr kumimoji="0" lang="en-US" sz="2800" b="0" i="0" u="none" strike="noStrike" kern="1200" cap="none" spc="0" normalizeH="0" baseline="0" noProof="0" dirty="0" err="1" smtClean="0">
                <a:ln>
                  <a:noFill/>
                </a:ln>
                <a:solidFill>
                  <a:srgbClr val="FFFF00"/>
                </a:solidFill>
                <a:effectLst/>
                <a:uLnTx/>
                <a:uFillTx/>
                <a:latin typeface="Arial Rounded MT Bold" panose="020F0704030504030204" pitchFamily="34" charset="0"/>
                <a:ea typeface="+mn-ea"/>
                <a:cs typeface="+mn-cs"/>
              </a:rPr>
              <a:t>AzarakhshMokri</a:t>
            </a:r>
            <a:endParaRPr kumimoji="0" lang="en-US" sz="2800" b="0" i="0" u="none" strike="noStrike" kern="1200" cap="none" spc="0" normalizeH="0" baseline="0" noProof="0" dirty="0">
              <a:ln>
                <a:noFill/>
              </a:ln>
              <a:solidFill>
                <a:srgbClr val="FFFF00"/>
              </a:solidFill>
              <a:effectLst/>
              <a:uLnTx/>
              <a:uFillTx/>
              <a:latin typeface="Arial Rounded MT Bold" panose="020F070403050403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E57DC2-970A-4B3E-BB1C-7A09969E49DF}" type="slidenum">
              <a:rPr kumimoji="0" lang="en-US" sz="1200" b="0" i="0" u="none" strike="noStrike" kern="1200" cap="none" spc="0" normalizeH="0" baseline="0" noProof="0" smtClean="0">
                <a:ln>
                  <a:noFill/>
                </a:ln>
                <a:solidFill>
                  <a:srgbClr val="455F51"/>
                </a:solidFill>
                <a:effectLst/>
                <a:uLnTx/>
                <a:uFillTx/>
                <a:latin typeface="Franklin Gothic Book" panose="020B05030201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dirty="0">
              <a:ln>
                <a:noFill/>
              </a:ln>
              <a:solidFill>
                <a:srgbClr val="455F5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7265157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457541" y="0"/>
            <a:ext cx="7025506" cy="6847980"/>
          </a:xfrm>
          <a:prstGeom prst="rect">
            <a:avLst/>
          </a:prstGeom>
        </p:spPr>
      </p:pic>
    </p:spTree>
    <p:extLst>
      <p:ext uri="{BB962C8B-B14F-4D97-AF65-F5344CB8AC3E}">
        <p14:creationId xmlns:p14="http://schemas.microsoft.com/office/powerpoint/2010/main" val="41805471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650147" y="466932"/>
            <a:ext cx="6378903" cy="5821530"/>
          </a:xfrm>
          <a:prstGeom prst="rect">
            <a:avLst/>
          </a:prstGeom>
        </p:spPr>
      </p:pic>
    </p:spTree>
    <p:extLst>
      <p:ext uri="{BB962C8B-B14F-4D97-AF65-F5344CB8AC3E}">
        <p14:creationId xmlns:p14="http://schemas.microsoft.com/office/powerpoint/2010/main" val="36040796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529322" y="920969"/>
            <a:ext cx="7058025" cy="5293519"/>
          </a:xfrm>
          <a:prstGeom prst="rect">
            <a:avLst/>
          </a:prstGeom>
        </p:spPr>
      </p:pic>
    </p:spTree>
    <p:extLst>
      <p:ext uri="{BB962C8B-B14F-4D97-AF65-F5344CB8AC3E}">
        <p14:creationId xmlns:p14="http://schemas.microsoft.com/office/powerpoint/2010/main" val="2204887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fa-IR" dirty="0" smtClean="0">
                <a:solidFill>
                  <a:srgbClr val="FFFF00"/>
                </a:solidFill>
                <a:latin typeface="IRRoya" panose="02000503000000020002" pitchFamily="2" charset="-78"/>
                <a:cs typeface="IRRoya" panose="02000503000000020002" pitchFamily="2" charset="-78"/>
              </a:rPr>
              <a:t>انواع بازی های اعتماد</a:t>
            </a:r>
            <a:endParaRPr lang="en-US" dirty="0">
              <a:solidFill>
                <a:srgbClr val="FFFF00"/>
              </a:solidFill>
              <a:latin typeface="IRRoya" panose="02000503000000020002" pitchFamily="2" charset="-78"/>
              <a:cs typeface="IRRoya" panose="02000503000000020002" pitchFamily="2" charset="-78"/>
            </a:endParaRPr>
          </a:p>
        </p:txBody>
      </p:sp>
      <p:sp>
        <p:nvSpPr>
          <p:cNvPr id="3" name="Content Placeholder 2"/>
          <p:cNvSpPr>
            <a:spLocks noGrp="1"/>
          </p:cNvSpPr>
          <p:nvPr>
            <p:ph sz="half" idx="1"/>
          </p:nvPr>
        </p:nvSpPr>
        <p:spPr/>
        <p:txBody>
          <a:bodyPr>
            <a:normAutofit/>
          </a:bodyPr>
          <a:lstStyle/>
          <a:p>
            <a:pPr>
              <a:lnSpc>
                <a:spcPct val="150000"/>
              </a:lnSpc>
            </a:pPr>
            <a:r>
              <a:rPr lang="en-US" sz="3600" dirty="0" smtClean="0"/>
              <a:t>Unilateral</a:t>
            </a:r>
          </a:p>
          <a:p>
            <a:pPr>
              <a:lnSpc>
                <a:spcPct val="150000"/>
              </a:lnSpc>
            </a:pPr>
            <a:r>
              <a:rPr lang="en-US" sz="3600" dirty="0" smtClean="0"/>
              <a:t>Bilateral</a:t>
            </a:r>
          </a:p>
          <a:p>
            <a:pPr>
              <a:lnSpc>
                <a:spcPct val="150000"/>
              </a:lnSpc>
            </a:pPr>
            <a:r>
              <a:rPr lang="en-US" sz="3600" dirty="0" smtClean="0"/>
              <a:t>Sequential </a:t>
            </a:r>
            <a:endParaRPr lang="en-US" sz="3600" dirty="0"/>
          </a:p>
        </p:txBody>
      </p:sp>
      <p:sp>
        <p:nvSpPr>
          <p:cNvPr id="4" name="Content Placeholder 3"/>
          <p:cNvSpPr>
            <a:spLocks noGrp="1"/>
          </p:cNvSpPr>
          <p:nvPr>
            <p:ph sz="half" idx="2"/>
          </p:nvPr>
        </p:nvSpPr>
        <p:spPr/>
        <p:txBody>
          <a:bodyPr>
            <a:normAutofit/>
          </a:bodyPr>
          <a:lstStyle/>
          <a:p>
            <a:pPr algn="r" rtl="1">
              <a:lnSpc>
                <a:spcPct val="150000"/>
              </a:lnSpc>
            </a:pPr>
            <a:r>
              <a:rPr lang="fa-IR" sz="3600" dirty="0" smtClean="0">
                <a:latin typeface="IRRoya" panose="02000503000000020002" pitchFamily="2" charset="-78"/>
                <a:cs typeface="IRRoya" panose="02000503000000020002" pitchFamily="2" charset="-78"/>
              </a:rPr>
              <a:t>یکطرفه</a:t>
            </a:r>
          </a:p>
          <a:p>
            <a:pPr algn="r" rtl="1">
              <a:lnSpc>
                <a:spcPct val="150000"/>
              </a:lnSpc>
            </a:pPr>
            <a:r>
              <a:rPr lang="fa-IR" sz="3600" dirty="0" smtClean="0">
                <a:latin typeface="IRRoya" panose="02000503000000020002" pitchFamily="2" charset="-78"/>
                <a:cs typeface="IRRoya" panose="02000503000000020002" pitchFamily="2" charset="-78"/>
              </a:rPr>
              <a:t>دوطرفه</a:t>
            </a:r>
          </a:p>
          <a:p>
            <a:pPr algn="r" rtl="1">
              <a:lnSpc>
                <a:spcPct val="150000"/>
              </a:lnSpc>
            </a:pPr>
            <a:r>
              <a:rPr lang="fa-IR" sz="3600" dirty="0" smtClean="0">
                <a:latin typeface="IRRoya" panose="02000503000000020002" pitchFamily="2" charset="-78"/>
                <a:cs typeface="IRRoya" panose="02000503000000020002" pitchFamily="2" charset="-78"/>
              </a:rPr>
              <a:t>ترتیبی</a:t>
            </a:r>
            <a:endParaRPr lang="en-US" sz="3600" dirty="0">
              <a:latin typeface="IRRoya" panose="02000503000000020002" pitchFamily="2" charset="-78"/>
              <a:cs typeface="IRRoya" panose="02000503000000020002" pitchFamily="2" charset="-78"/>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703689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dirty="0" smtClean="0"/>
              <a:t>Dictator Game</a:t>
            </a:r>
            <a:endParaRPr lang="en-US" dirty="0"/>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811699" y="562938"/>
            <a:ext cx="3507867" cy="5532120"/>
          </a:xfrm>
          <a:prstGeom prst="rect">
            <a:avLst/>
          </a:prstGeom>
        </p:spPr>
      </p:pic>
      <p:pic>
        <p:nvPicPr>
          <p:cNvPr id="6" name="Picture 5"/>
          <p:cNvPicPr>
            <a:picLocks noChangeAspect="1"/>
          </p:cNvPicPr>
          <p:nvPr/>
        </p:nvPicPr>
        <p:blipFill rotWithShape="1">
          <a:blip r:embed="rId3"/>
          <a:srcRect l="63913" r="1076"/>
          <a:stretch/>
        </p:blipFill>
        <p:spPr>
          <a:xfrm>
            <a:off x="6096857" y="1824170"/>
            <a:ext cx="3231419" cy="4299966"/>
          </a:xfrm>
          <a:prstGeom prst="rect">
            <a:avLst/>
          </a:prstGeom>
        </p:spPr>
      </p:pic>
    </p:spTree>
    <p:extLst>
      <p:ext uri="{BB962C8B-B14F-4D97-AF65-F5344CB8AC3E}">
        <p14:creationId xmlns:p14="http://schemas.microsoft.com/office/powerpoint/2010/main" val="2294451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en-US" dirty="0" smtClean="0"/>
              <a:t>Ultimatum Game</a:t>
            </a:r>
            <a:endParaRPr lang="en-US" dirty="0"/>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6" name="Picture 5"/>
          <p:cNvPicPr>
            <a:picLocks noChangeAspect="1"/>
          </p:cNvPicPr>
          <p:nvPr/>
        </p:nvPicPr>
        <p:blipFill rotWithShape="1">
          <a:blip r:embed="rId2"/>
          <a:srcRect l="1799" r="1106"/>
          <a:stretch/>
        </p:blipFill>
        <p:spPr>
          <a:xfrm>
            <a:off x="1089714" y="1762525"/>
            <a:ext cx="8961120" cy="4299966"/>
          </a:xfrm>
          <a:prstGeom prst="rect">
            <a:avLst/>
          </a:prstGeom>
        </p:spPr>
      </p:pic>
    </p:spTree>
    <p:extLst>
      <p:ext uri="{BB962C8B-B14F-4D97-AF65-F5344CB8AC3E}">
        <p14:creationId xmlns:p14="http://schemas.microsoft.com/office/powerpoint/2010/main" val="40317315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5" name="Oval 4"/>
          <p:cNvSpPr>
            <a:spLocks noChangeAspect="1"/>
          </p:cNvSpPr>
          <p:nvPr/>
        </p:nvSpPr>
        <p:spPr>
          <a:xfrm>
            <a:off x="3104941" y="2077174"/>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a:spLocks noChangeAspect="1"/>
          </p:cNvSpPr>
          <p:nvPr/>
        </p:nvSpPr>
        <p:spPr>
          <a:xfrm>
            <a:off x="3104941" y="2058417"/>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sp>
        <p:nvSpPr>
          <p:cNvPr id="9" name="Oval 8"/>
          <p:cNvSpPr>
            <a:spLocks noChangeAspect="1"/>
          </p:cNvSpPr>
          <p:nvPr/>
        </p:nvSpPr>
        <p:spPr>
          <a:xfrm>
            <a:off x="3104941" y="2067795"/>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sp>
        <p:nvSpPr>
          <p:cNvPr id="15" name="Oval 14"/>
          <p:cNvSpPr>
            <a:spLocks noChangeAspect="1"/>
          </p:cNvSpPr>
          <p:nvPr/>
        </p:nvSpPr>
        <p:spPr>
          <a:xfrm>
            <a:off x="5770504" y="1557401"/>
            <a:ext cx="1996433" cy="19964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solidFill>
                  <a:srgbClr val="FFFF00"/>
                </a:solidFill>
              </a:rPr>
              <a:t>30$</a:t>
            </a:r>
            <a:endParaRPr lang="en-US" sz="4800" dirty="0">
              <a:solidFill>
                <a:srgbClr val="FFFF00"/>
              </a:solidFill>
            </a:endParaRPr>
          </a:p>
        </p:txBody>
      </p:sp>
      <p:sp>
        <p:nvSpPr>
          <p:cNvPr id="16" name="TextBox 15"/>
          <p:cNvSpPr txBox="1"/>
          <p:nvPr/>
        </p:nvSpPr>
        <p:spPr>
          <a:xfrm>
            <a:off x="4643921" y="4232952"/>
            <a:ext cx="1138453" cy="1200329"/>
          </a:xfrm>
          <a:prstGeom prst="rect">
            <a:avLst/>
          </a:prstGeom>
          <a:noFill/>
        </p:spPr>
        <p:txBody>
          <a:bodyPr wrap="none" rtlCol="0">
            <a:spAutoFit/>
          </a:bodyPr>
          <a:lstStyle/>
          <a:p>
            <a:r>
              <a:rPr lang="en-US" sz="7200" dirty="0" smtClean="0"/>
              <a:t>3x</a:t>
            </a:r>
            <a:endParaRPr lang="en-US" sz="7200" dirty="0"/>
          </a:p>
        </p:txBody>
      </p:sp>
    </p:spTree>
    <p:extLst>
      <p:ext uri="{BB962C8B-B14F-4D97-AF65-F5344CB8AC3E}">
        <p14:creationId xmlns:p14="http://schemas.microsoft.com/office/powerpoint/2010/main" val="281026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2.70833E-6 -0.0007 L -0.05143 -0.05764 C -0.06211 -0.07037 -0.07825 -0.07547 -0.09505 -0.07547 C -0.11432 -0.07547 -0.12968 -0.07037 -0.14036 -0.05764 L -0.19166 -0.0007 " pathEditMode="relative" rAng="0" ptsTypes="AAAAA">
                                      <p:cBhvr>
                                        <p:cTn id="6" dur="2000" fill="hold"/>
                                        <p:tgtEl>
                                          <p:spTgt spid="8"/>
                                        </p:tgtEl>
                                        <p:attrNameLst>
                                          <p:attrName>ppt_x</p:attrName>
                                          <p:attrName>ppt_y</p:attrName>
                                        </p:attrNameLst>
                                      </p:cBhvr>
                                      <p:rCtr x="-9583" y="-3750"/>
                                    </p:animMotion>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grpId="0" nodeType="clickEffect">
                                  <p:stCondLst>
                                    <p:cond delay="0"/>
                                  </p:stCondLst>
                                  <p:childTnLst>
                                    <p:animMotion origin="layout" path="M 0 0 L 0.067 0.04 C 0.081 0.049 0.102 0.054 0.124 0.054 C 0.149 0.054 0.169 0.049 0.183 0.04 L 0.25 0 E" pathEditMode="relative" ptsTypes="">
                                      <p:cBhvr>
                                        <p:cTn id="10" dur="2000" fill="hold"/>
                                        <p:tgtEl>
                                          <p:spTgt spid="9"/>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4" name="Cloud 3"/>
          <p:cNvSpPr/>
          <p:nvPr/>
        </p:nvSpPr>
        <p:spPr>
          <a:xfrm rot="713775">
            <a:off x="332105" y="169870"/>
            <a:ext cx="1726059" cy="181852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اعتماد فردی</a:t>
            </a:r>
            <a:endParaRPr lang="en-US" sz="2800" dirty="0">
              <a:solidFill>
                <a:srgbClr val="FFFF00"/>
              </a:solidFill>
              <a:latin typeface="IRRoya" panose="02000503000000020002" pitchFamily="2" charset="-78"/>
              <a:cs typeface="IRRoya" panose="02000503000000020002" pitchFamily="2" charset="-78"/>
            </a:endParaRPr>
          </a:p>
        </p:txBody>
      </p:sp>
      <p:sp>
        <p:nvSpPr>
          <p:cNvPr id="5" name="Cloud 4"/>
          <p:cNvSpPr/>
          <p:nvPr/>
        </p:nvSpPr>
        <p:spPr>
          <a:xfrm>
            <a:off x="6630455" y="131991"/>
            <a:ext cx="1975449" cy="1818526"/>
          </a:xfrm>
          <a:prstGeom prst="cloud">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کودکی</a:t>
            </a:r>
            <a:endParaRPr lang="en-US" sz="2800" dirty="0">
              <a:solidFill>
                <a:srgbClr val="FFFF00"/>
              </a:solidFill>
              <a:latin typeface="IRRoya" panose="02000503000000020002" pitchFamily="2" charset="-78"/>
              <a:cs typeface="IRRoya" panose="02000503000000020002" pitchFamily="2" charset="-78"/>
            </a:endParaRPr>
          </a:p>
        </p:txBody>
      </p:sp>
      <p:sp>
        <p:nvSpPr>
          <p:cNvPr id="6" name="Cloud 5"/>
          <p:cNvSpPr/>
          <p:nvPr/>
        </p:nvSpPr>
        <p:spPr>
          <a:xfrm>
            <a:off x="4840475" y="2201490"/>
            <a:ext cx="1726059" cy="1818526"/>
          </a:xfrm>
          <a:prstGeom prst="cloud">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اخلاقی</a:t>
            </a:r>
            <a:endParaRPr lang="en-US" sz="2800" dirty="0">
              <a:solidFill>
                <a:srgbClr val="FFFF00"/>
              </a:solidFill>
              <a:latin typeface="IRRoya" panose="02000503000000020002" pitchFamily="2" charset="-78"/>
              <a:cs typeface="IRRoya" panose="02000503000000020002" pitchFamily="2" charset="-78"/>
            </a:endParaRPr>
          </a:p>
        </p:txBody>
      </p:sp>
      <p:sp>
        <p:nvSpPr>
          <p:cNvPr id="7" name="Cloud 6"/>
          <p:cNvSpPr/>
          <p:nvPr/>
        </p:nvSpPr>
        <p:spPr>
          <a:xfrm>
            <a:off x="8388611" y="3591694"/>
            <a:ext cx="2127115" cy="1818526"/>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ساده لوحی</a:t>
            </a:r>
            <a:endParaRPr lang="en-US" sz="2800" dirty="0">
              <a:solidFill>
                <a:srgbClr val="FFFF00"/>
              </a:solidFill>
              <a:latin typeface="IRRoya" panose="02000503000000020002" pitchFamily="2" charset="-78"/>
              <a:cs typeface="IRRoya" panose="02000503000000020002" pitchFamily="2" charset="-78"/>
            </a:endParaRPr>
          </a:p>
        </p:txBody>
      </p:sp>
      <p:sp>
        <p:nvSpPr>
          <p:cNvPr id="8" name="Cloud 7"/>
          <p:cNvSpPr/>
          <p:nvPr/>
        </p:nvSpPr>
        <p:spPr>
          <a:xfrm>
            <a:off x="1195134" y="4852226"/>
            <a:ext cx="1726059" cy="1818526"/>
          </a:xfrm>
          <a:prstGeom prst="cloud">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هوش</a:t>
            </a:r>
            <a:endParaRPr lang="en-US" sz="2800" dirty="0">
              <a:solidFill>
                <a:srgbClr val="FFFF00"/>
              </a:solidFill>
              <a:latin typeface="IRRoya" panose="02000503000000020002" pitchFamily="2" charset="-78"/>
              <a:cs typeface="IRRoya" panose="02000503000000020002" pitchFamily="2" charset="-78"/>
            </a:endParaRPr>
          </a:p>
        </p:txBody>
      </p:sp>
      <p:sp>
        <p:nvSpPr>
          <p:cNvPr id="9" name="Cloud 8"/>
          <p:cNvSpPr/>
          <p:nvPr/>
        </p:nvSpPr>
        <p:spPr>
          <a:xfrm rot="20174406">
            <a:off x="4367539" y="323498"/>
            <a:ext cx="1726059" cy="1818526"/>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r>
              <a:rPr lang="fa-IR" sz="2800" dirty="0" smtClean="0">
                <a:solidFill>
                  <a:schemeClr val="bg1"/>
                </a:solidFill>
                <a:latin typeface="IRRoya" panose="02000503000000020002" pitchFamily="2" charset="-78"/>
                <a:cs typeface="IRRoya" panose="02000503000000020002" pitchFamily="2" charset="-78"/>
              </a:rPr>
              <a:t>ژنتیک</a:t>
            </a:r>
            <a:endParaRPr lang="en-US" sz="2800" dirty="0">
              <a:solidFill>
                <a:schemeClr val="bg1"/>
              </a:solidFill>
              <a:latin typeface="IRRoya" panose="02000503000000020002" pitchFamily="2" charset="-78"/>
              <a:cs typeface="IRRoya" panose="02000503000000020002" pitchFamily="2" charset="-78"/>
            </a:endParaRPr>
          </a:p>
        </p:txBody>
      </p:sp>
      <p:sp>
        <p:nvSpPr>
          <p:cNvPr id="10" name="Cloud 9"/>
          <p:cNvSpPr/>
          <p:nvPr/>
        </p:nvSpPr>
        <p:spPr>
          <a:xfrm>
            <a:off x="10302383" y="2338433"/>
            <a:ext cx="1726059" cy="1818526"/>
          </a:xfrm>
          <a:prstGeom prst="cloud">
            <a:avLst/>
          </a:prstGeom>
          <a:solidFill>
            <a:schemeClr val="tx2">
              <a:lumMod val="75000"/>
            </a:schemeClr>
          </a:solidFill>
        </p:spPr>
        <p:style>
          <a:lnRef idx="2">
            <a:schemeClr val="accent4"/>
          </a:lnRef>
          <a:fillRef idx="1">
            <a:schemeClr val="lt1"/>
          </a:fillRef>
          <a:effectRef idx="0">
            <a:schemeClr val="accent4"/>
          </a:effectRef>
          <a:fontRef idx="minor">
            <a:schemeClr val="dk1"/>
          </a:fontRef>
        </p:style>
        <p:txBody>
          <a:bodyPr rtlCol="0" anchor="ctr"/>
          <a:lstStyle/>
          <a:p>
            <a:pPr algn="ctr"/>
            <a:r>
              <a:rPr lang="fa-IR" sz="2800" dirty="0" smtClean="0">
                <a:solidFill>
                  <a:schemeClr val="bg1"/>
                </a:solidFill>
                <a:latin typeface="IRRoya" panose="02000503000000020002" pitchFamily="2" charset="-78"/>
                <a:cs typeface="IRRoya" panose="02000503000000020002" pitchFamily="2" charset="-78"/>
              </a:rPr>
              <a:t>فرهنگی</a:t>
            </a:r>
            <a:endParaRPr lang="en-US" sz="2800" dirty="0">
              <a:solidFill>
                <a:schemeClr val="bg1"/>
              </a:solidFill>
              <a:latin typeface="IRRoya" panose="02000503000000020002" pitchFamily="2" charset="-78"/>
              <a:cs typeface="IRRoya" panose="02000503000000020002" pitchFamily="2" charset="-78"/>
            </a:endParaRPr>
          </a:p>
        </p:txBody>
      </p:sp>
      <p:sp>
        <p:nvSpPr>
          <p:cNvPr id="11" name="Cloud 10"/>
          <p:cNvSpPr/>
          <p:nvPr/>
        </p:nvSpPr>
        <p:spPr>
          <a:xfrm>
            <a:off x="3755328" y="4537489"/>
            <a:ext cx="2127115" cy="1818526"/>
          </a:xfrm>
          <a:prstGeom prst="cloud">
            <a:avLst/>
          </a:prstGeom>
          <a:solidFill>
            <a:schemeClr val="accent5">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پایدار یا سیال؟</a:t>
            </a:r>
            <a:endParaRPr lang="en-US" sz="2800" dirty="0">
              <a:solidFill>
                <a:srgbClr val="FFFF00"/>
              </a:solidFill>
              <a:latin typeface="IRRoya" panose="02000503000000020002" pitchFamily="2" charset="-78"/>
              <a:cs typeface="IRRoya" panose="02000503000000020002" pitchFamily="2" charset="-78"/>
            </a:endParaRPr>
          </a:p>
        </p:txBody>
      </p:sp>
      <p:sp>
        <p:nvSpPr>
          <p:cNvPr id="12" name="Cloud 11"/>
          <p:cNvSpPr/>
          <p:nvPr/>
        </p:nvSpPr>
        <p:spPr>
          <a:xfrm>
            <a:off x="2240493" y="3033700"/>
            <a:ext cx="2417653" cy="1818526"/>
          </a:xfrm>
          <a:prstGeom prst="cloud">
            <a:avLst/>
          </a:prstGeom>
          <a:solidFill>
            <a:schemeClr val="accent1">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smtClean="0">
                <a:solidFill>
                  <a:srgbClr val="FFFF00"/>
                </a:solidFill>
                <a:cs typeface="IRRoya" panose="02000503000000020002" pitchFamily="2" charset="-78"/>
              </a:rPr>
              <a:t>Oxytocin</a:t>
            </a:r>
            <a:r>
              <a:rPr lang="en-US" sz="2800" dirty="0" smtClean="0">
                <a:solidFill>
                  <a:srgbClr val="FFFF00"/>
                </a:solidFill>
                <a:latin typeface="IRRoya" panose="02000503000000020002" pitchFamily="2" charset="-78"/>
                <a:cs typeface="IRRoya" panose="02000503000000020002" pitchFamily="2" charset="-78"/>
              </a:rPr>
              <a:t> </a:t>
            </a:r>
            <a:endParaRPr lang="en-US" sz="2800" dirty="0">
              <a:solidFill>
                <a:srgbClr val="FFFF00"/>
              </a:solidFill>
              <a:latin typeface="IRRoya" panose="02000503000000020002" pitchFamily="2" charset="-78"/>
              <a:cs typeface="IRRoya" panose="02000503000000020002" pitchFamily="2" charset="-78"/>
            </a:endParaRPr>
          </a:p>
        </p:txBody>
      </p:sp>
      <p:sp>
        <p:nvSpPr>
          <p:cNvPr id="13" name="Cloud 12"/>
          <p:cNvSpPr/>
          <p:nvPr/>
        </p:nvSpPr>
        <p:spPr>
          <a:xfrm rot="20773228">
            <a:off x="8643738" y="1083133"/>
            <a:ext cx="1975449" cy="1818526"/>
          </a:xfrm>
          <a:prstGeom prst="cloud">
            <a:avLst/>
          </a:prstGeom>
          <a:solidFill>
            <a:schemeClr val="accent5">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ساده لوحی</a:t>
            </a:r>
            <a:endParaRPr lang="en-US" sz="2800" dirty="0">
              <a:solidFill>
                <a:srgbClr val="FFFF00"/>
              </a:solidFill>
              <a:latin typeface="IRRoya" panose="02000503000000020002" pitchFamily="2" charset="-78"/>
              <a:cs typeface="IRRoya" panose="02000503000000020002" pitchFamily="2" charset="-78"/>
            </a:endParaRPr>
          </a:p>
        </p:txBody>
      </p:sp>
      <p:sp>
        <p:nvSpPr>
          <p:cNvPr id="14" name="Cloud 13"/>
          <p:cNvSpPr/>
          <p:nvPr/>
        </p:nvSpPr>
        <p:spPr>
          <a:xfrm>
            <a:off x="9901327" y="4874561"/>
            <a:ext cx="2127115" cy="1818526"/>
          </a:xfrm>
          <a:prstGeom prst="cloud">
            <a:avLst/>
          </a:prstGeom>
          <a:solidFill>
            <a:schemeClr val="bg2">
              <a:lumMod val="60000"/>
              <a:lumOff val="4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فردگرایی</a:t>
            </a:r>
            <a:endParaRPr lang="en-US" sz="2800" dirty="0">
              <a:solidFill>
                <a:srgbClr val="FFFF00"/>
              </a:solidFill>
              <a:latin typeface="IRRoya" panose="02000503000000020002" pitchFamily="2" charset="-78"/>
              <a:cs typeface="IRRoya" panose="02000503000000020002" pitchFamily="2" charset="-78"/>
            </a:endParaRPr>
          </a:p>
        </p:txBody>
      </p:sp>
      <p:sp>
        <p:nvSpPr>
          <p:cNvPr id="15" name="Cloud 14"/>
          <p:cNvSpPr/>
          <p:nvPr/>
        </p:nvSpPr>
        <p:spPr>
          <a:xfrm>
            <a:off x="6125030" y="4852226"/>
            <a:ext cx="2127115" cy="1818526"/>
          </a:xfrm>
          <a:prstGeom prst="cloud">
            <a:avLst/>
          </a:prstGeom>
          <a:solidFill>
            <a:schemeClr val="accent4">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chemeClr val="bg1"/>
                </a:solidFill>
                <a:latin typeface="IRRoya" panose="02000503000000020002" pitchFamily="2" charset="-78"/>
                <a:cs typeface="IRRoya" panose="02000503000000020002" pitchFamily="2" charset="-78"/>
              </a:rPr>
              <a:t>دموکراسی</a:t>
            </a:r>
            <a:endParaRPr lang="en-US" sz="2800" dirty="0">
              <a:solidFill>
                <a:schemeClr val="bg1"/>
              </a:solidFill>
              <a:latin typeface="IRRoya" panose="02000503000000020002" pitchFamily="2" charset="-78"/>
              <a:cs typeface="IRRoya" panose="02000503000000020002" pitchFamily="2" charset="-78"/>
            </a:endParaRPr>
          </a:p>
        </p:txBody>
      </p:sp>
      <p:sp>
        <p:nvSpPr>
          <p:cNvPr id="16" name="Cloud 15"/>
          <p:cNvSpPr/>
          <p:nvPr/>
        </p:nvSpPr>
        <p:spPr>
          <a:xfrm>
            <a:off x="1892439" y="1083134"/>
            <a:ext cx="2127115" cy="1818526"/>
          </a:xfrm>
          <a:prstGeom prst="cloud">
            <a:avLst/>
          </a:prstGeom>
          <a:solidFill>
            <a:schemeClr val="accent1">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توسعه و پیشرفت</a:t>
            </a:r>
            <a:endParaRPr lang="en-US" sz="2800" dirty="0">
              <a:solidFill>
                <a:srgbClr val="FFFF00"/>
              </a:solidFill>
              <a:latin typeface="IRRoya" panose="02000503000000020002" pitchFamily="2" charset="-78"/>
              <a:cs typeface="IRRoya" panose="02000503000000020002" pitchFamily="2" charset="-78"/>
            </a:endParaRPr>
          </a:p>
        </p:txBody>
      </p:sp>
      <p:sp>
        <p:nvSpPr>
          <p:cNvPr id="17" name="Cloud 16"/>
          <p:cNvSpPr/>
          <p:nvPr/>
        </p:nvSpPr>
        <p:spPr>
          <a:xfrm>
            <a:off x="176689" y="2558656"/>
            <a:ext cx="2127115" cy="1818526"/>
          </a:xfrm>
          <a:prstGeom prst="cloud">
            <a:avLst/>
          </a:prstGeom>
          <a:solidFill>
            <a:schemeClr val="accent6">
              <a:lumMod val="75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خوشبختی</a:t>
            </a:r>
            <a:endParaRPr lang="en-US" sz="2800" dirty="0">
              <a:solidFill>
                <a:srgbClr val="FFFF00"/>
              </a:solidFill>
              <a:latin typeface="IRRoya" panose="02000503000000020002" pitchFamily="2" charset="-78"/>
              <a:cs typeface="IRRoya" panose="02000503000000020002" pitchFamily="2" charset="-78"/>
            </a:endParaRPr>
          </a:p>
        </p:txBody>
      </p:sp>
      <p:sp>
        <p:nvSpPr>
          <p:cNvPr id="18" name="Cloud 17"/>
          <p:cNvSpPr/>
          <p:nvPr/>
        </p:nvSpPr>
        <p:spPr>
          <a:xfrm rot="1421075">
            <a:off x="6721965" y="2326161"/>
            <a:ext cx="2155121" cy="1818526"/>
          </a:xfrm>
          <a:prstGeom prst="cloud">
            <a:avLst/>
          </a:prstGeom>
          <a:solidFill>
            <a:srgbClr val="00B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fa-IR" sz="2800" dirty="0" smtClean="0">
                <a:solidFill>
                  <a:srgbClr val="FFFF00"/>
                </a:solidFill>
                <a:latin typeface="IRRoya" panose="02000503000000020002" pitchFamily="2" charset="-78"/>
                <a:cs typeface="IRRoya" panose="02000503000000020002" pitchFamily="2" charset="-78"/>
              </a:rPr>
              <a:t>روانشناسی</a:t>
            </a:r>
            <a:endParaRPr lang="en-US" sz="2800" dirty="0">
              <a:solidFill>
                <a:srgbClr val="FFFF00"/>
              </a:solidFill>
              <a:latin typeface="IRRoya" panose="02000503000000020002" pitchFamily="2" charset="-78"/>
              <a:cs typeface="IRRoya" panose="02000503000000020002" pitchFamily="2" charset="-78"/>
            </a:endParaRPr>
          </a:p>
        </p:txBody>
      </p:sp>
    </p:spTree>
    <p:extLst>
      <p:ext uri="{BB962C8B-B14F-4D97-AF65-F5344CB8AC3E}">
        <p14:creationId xmlns:p14="http://schemas.microsoft.com/office/powerpoint/2010/main" val="85881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20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0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20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2000"/>
                                        <p:tgtEl>
                                          <p:spTgt spid="1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2000"/>
                                        <p:tgtEl>
                                          <p:spTgt spid="1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20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20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2000"/>
                                        <p:tgtEl>
                                          <p:spTgt spid="16"/>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20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5763251" y="1552255"/>
            <a:ext cx="2011854" cy="2011854"/>
          </a:xfrm>
          <a:prstGeom prst="rect">
            <a:avLst/>
          </a:prstGeom>
        </p:spPr>
      </p:pic>
    </p:spTree>
    <p:extLst>
      <p:ext uri="{BB962C8B-B14F-4D97-AF65-F5344CB8AC3E}">
        <p14:creationId xmlns:p14="http://schemas.microsoft.com/office/powerpoint/2010/main" val="372521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0 0 L 0.125 0 C 0.181 0 0.25 0.069 0.25 0.125 L 0.25 0.25 E" pathEditMode="relative" ptsTypes="">
                                      <p:cBhvr>
                                        <p:cTn id="6" dur="2000" fill="hold"/>
                                        <p:tgtEl>
                                          <p:spTgt spid="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5774779" y="1552255"/>
            <a:ext cx="2011854" cy="2011854"/>
          </a:xfrm>
          <a:prstGeom prst="rect">
            <a:avLst/>
          </a:prstGeom>
        </p:spPr>
      </p:pic>
      <p:pic>
        <p:nvPicPr>
          <p:cNvPr id="10" name="Picture 9"/>
          <p:cNvPicPr>
            <a:picLocks noChangeAspect="1"/>
          </p:cNvPicPr>
          <p:nvPr/>
        </p:nvPicPr>
        <p:blipFill>
          <a:blip r:embed="rId4"/>
          <a:stretch>
            <a:fillRect/>
          </a:stretch>
        </p:blipFill>
        <p:spPr>
          <a:xfrm>
            <a:off x="5752521" y="1529997"/>
            <a:ext cx="2011854" cy="2011854"/>
          </a:xfrm>
          <a:prstGeom prst="rect">
            <a:avLst/>
          </a:prstGeom>
        </p:spPr>
      </p:pic>
    </p:spTree>
    <p:extLst>
      <p:ext uri="{BB962C8B-B14F-4D97-AF65-F5344CB8AC3E}">
        <p14:creationId xmlns:p14="http://schemas.microsoft.com/office/powerpoint/2010/main" val="234922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0 0 L 0.125 0 C 0.181 0 0.25 0.069 0.25 0.125 L 0.25 0.25 E" pathEditMode="relative" ptsTypes="">
                                      <p:cBhvr>
                                        <p:cTn id="6" dur="2000" fill="hold"/>
                                        <p:tgtEl>
                                          <p:spTgt spid="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0.00039 0.00069 L 0.00039 0.22291 C 0.00039 0.32245 -0.03841 0.44513 -0.06992 0.44513 L -0.14024 0.44513 " pathEditMode="relative" rAng="5400000" ptsTypes="AAAA">
                                      <p:cBhvr>
                                        <p:cTn id="10" dur="2000" fill="hold"/>
                                        <p:tgtEl>
                                          <p:spTgt spid="10"/>
                                        </p:tgtEl>
                                        <p:attrNameLst>
                                          <p:attrName>ppt_x</p:attrName>
                                          <p:attrName>ppt_y</p:attrName>
                                        </p:attrNameLst>
                                      </p:cBhvr>
                                      <p:rCtr x="-7031" y="222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p:cNvSpPr>
            <a:spLocks noChangeAspect="1"/>
          </p:cNvSpPr>
          <p:nvPr/>
        </p:nvSpPr>
        <p:spPr>
          <a:xfrm>
            <a:off x="3104945" y="2180811"/>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965357" y="3620768"/>
            <a:ext cx="1247457" cy="769441"/>
          </a:xfrm>
          <a:prstGeom prst="rect">
            <a:avLst/>
          </a:prstGeom>
          <a:noFill/>
        </p:spPr>
        <p:txBody>
          <a:bodyPr wrap="none" rtlCol="0">
            <a:spAutoFit/>
          </a:bodyPr>
          <a:lstStyle/>
          <a:p>
            <a:r>
              <a:rPr lang="fa-IR" sz="4400" dirty="0" smtClean="0">
                <a:latin typeface="IRRoya" panose="02000503000000020002" pitchFamily="2" charset="-78"/>
                <a:cs typeface="IRRoya" panose="02000503000000020002" pitchFamily="2" charset="-78"/>
              </a:rPr>
              <a:t>اعتماد</a:t>
            </a:r>
            <a:endParaRPr lang="en-US" dirty="0">
              <a:latin typeface="IRRoya" panose="02000503000000020002" pitchFamily="2" charset="-78"/>
              <a:cs typeface="IRRoya" panose="02000503000000020002" pitchFamily="2" charset="-78"/>
            </a:endParaRPr>
          </a:p>
        </p:txBody>
      </p:sp>
      <p:sp>
        <p:nvSpPr>
          <p:cNvPr id="13" name="TextBox 12"/>
          <p:cNvSpPr txBox="1"/>
          <p:nvPr/>
        </p:nvSpPr>
        <p:spPr>
          <a:xfrm>
            <a:off x="922356" y="5509500"/>
            <a:ext cx="1928733" cy="646331"/>
          </a:xfrm>
          <a:prstGeom prst="rect">
            <a:avLst/>
          </a:prstGeom>
          <a:noFill/>
        </p:spPr>
        <p:txBody>
          <a:bodyPr wrap="none" rtlCol="0">
            <a:spAutoFit/>
          </a:bodyPr>
          <a:lstStyle/>
          <a:p>
            <a:r>
              <a:rPr lang="fa-IR" sz="3600" dirty="0" smtClean="0">
                <a:latin typeface="IRRoya" panose="02000503000000020002" pitchFamily="2" charset="-78"/>
                <a:cs typeface="IRRoya" panose="02000503000000020002" pitchFamily="2" charset="-78"/>
              </a:rPr>
              <a:t>اعتماد کننده</a:t>
            </a:r>
            <a:endParaRPr lang="en-US" sz="1400" dirty="0">
              <a:latin typeface="IRRoya" panose="02000503000000020002" pitchFamily="2" charset="-78"/>
              <a:cs typeface="IRRoya" panose="02000503000000020002" pitchFamily="2" charset="-78"/>
            </a:endParaRPr>
          </a:p>
        </p:txBody>
      </p:sp>
      <p:sp>
        <p:nvSpPr>
          <p:cNvPr id="14" name="TextBox 13"/>
          <p:cNvSpPr txBox="1"/>
          <p:nvPr/>
        </p:nvSpPr>
        <p:spPr>
          <a:xfrm>
            <a:off x="9653704" y="4860518"/>
            <a:ext cx="1829347" cy="646331"/>
          </a:xfrm>
          <a:prstGeom prst="rect">
            <a:avLst/>
          </a:prstGeom>
          <a:noFill/>
        </p:spPr>
        <p:txBody>
          <a:bodyPr wrap="none" rtlCol="0">
            <a:spAutoFit/>
          </a:bodyPr>
          <a:lstStyle/>
          <a:p>
            <a:r>
              <a:rPr lang="en-US" sz="3600" dirty="0" smtClean="0">
                <a:solidFill>
                  <a:srgbClr val="FFFF00"/>
                </a:solidFill>
                <a:latin typeface="Arial Rounded MT Bold" panose="020F0704030504030204" pitchFamily="34" charset="0"/>
                <a:cs typeface="IRRoya" panose="02000503000000020002" pitchFamily="2" charset="-78"/>
              </a:rPr>
              <a:t>75-90%</a:t>
            </a:r>
            <a:endParaRPr lang="en-US" sz="1400" dirty="0">
              <a:solidFill>
                <a:srgbClr val="FFFF00"/>
              </a:solidFill>
              <a:latin typeface="Arial Rounded MT Bold" panose="020F0704030504030204" pitchFamily="34" charset="0"/>
              <a:cs typeface="IRRoya" panose="02000503000000020002" pitchFamily="2" charset="-78"/>
            </a:endParaRPr>
          </a:p>
        </p:txBody>
      </p:sp>
    </p:spTree>
    <p:extLst>
      <p:ext uri="{BB962C8B-B14F-4D97-AF65-F5344CB8AC3E}">
        <p14:creationId xmlns:p14="http://schemas.microsoft.com/office/powerpoint/2010/main" val="3237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path" presetSubtype="0" accel="50000" decel="50000" fill="hold" grpId="0" nodeType="clickEffect">
                                  <p:stCondLst>
                                    <p:cond delay="0"/>
                                  </p:stCondLst>
                                  <p:childTnLst>
                                    <p:animMotion origin="layout" path="M -2.70833E-6 -1.48148E-6 L 0.06706 0.04005 C 0.08099 0.04908 0.10196 0.05394 0.12396 0.05394 C 0.14896 0.05394 0.16901 0.04908 0.18295 0.04005 L 0.25 -1.48148E-6 " pathEditMode="relative" rAng="0" ptsTypes="AAAAA">
                                      <p:cBhvr>
                                        <p:cTn id="6" dur="2000" fill="hold"/>
                                        <p:tgtEl>
                                          <p:spTgt spid="9"/>
                                        </p:tgtEl>
                                        <p:attrNameLst>
                                          <p:attrName>ppt_x</p:attrName>
                                          <p:attrName>ppt_y</p:attrName>
                                        </p:attrNameLst>
                                      </p:cBhvr>
                                      <p:rCtr x="12500" y="2685"/>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ppt_x"/>
                                          </p:val>
                                        </p:tav>
                                        <p:tav tm="100000">
                                          <p:val>
                                            <p:strVal val="#ppt_x"/>
                                          </p:val>
                                        </p:tav>
                                      </p:tavLst>
                                    </p:anim>
                                    <p:anim calcmode="lin" valueType="num">
                                      <p:cBhvr additive="base">
                                        <p:cTn id="12"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000" fill="hold"/>
                                        <p:tgtEl>
                                          <p:spTgt spid="14"/>
                                        </p:tgtEl>
                                        <p:attrNameLst>
                                          <p:attrName>ppt_x</p:attrName>
                                        </p:attrNameLst>
                                      </p:cBhvr>
                                      <p:tavLst>
                                        <p:tav tm="0">
                                          <p:val>
                                            <p:strVal val="#ppt_x"/>
                                          </p:val>
                                        </p:tav>
                                        <p:tav tm="100000">
                                          <p:val>
                                            <p:strVal val="#ppt_x"/>
                                          </p:val>
                                        </p:tav>
                                      </p:tavLst>
                                    </p:anim>
                                    <p:anim calcmode="lin" valueType="num">
                                      <p:cBhvr additive="base">
                                        <p:cTn id="24" dur="10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5774779" y="1552255"/>
            <a:ext cx="2011854" cy="2011854"/>
          </a:xfrm>
          <a:prstGeom prst="rect">
            <a:avLst/>
          </a:prstGeom>
        </p:spPr>
      </p:pic>
      <p:pic>
        <p:nvPicPr>
          <p:cNvPr id="10" name="Picture 9"/>
          <p:cNvPicPr>
            <a:picLocks noChangeAspect="1"/>
          </p:cNvPicPr>
          <p:nvPr/>
        </p:nvPicPr>
        <p:blipFill>
          <a:blip r:embed="rId4"/>
          <a:stretch>
            <a:fillRect/>
          </a:stretch>
        </p:blipFill>
        <p:spPr>
          <a:xfrm>
            <a:off x="5752521" y="1529997"/>
            <a:ext cx="2011854" cy="2011854"/>
          </a:xfrm>
          <a:prstGeom prst="rect">
            <a:avLst/>
          </a:prstGeom>
        </p:spPr>
      </p:pic>
      <p:sp>
        <p:nvSpPr>
          <p:cNvPr id="9" name="TextBox 8"/>
          <p:cNvSpPr txBox="1"/>
          <p:nvPr/>
        </p:nvSpPr>
        <p:spPr>
          <a:xfrm>
            <a:off x="10290603" y="3795429"/>
            <a:ext cx="1181734" cy="769441"/>
          </a:xfrm>
          <a:prstGeom prst="rect">
            <a:avLst/>
          </a:prstGeom>
          <a:noFill/>
        </p:spPr>
        <p:txBody>
          <a:bodyPr wrap="none" rtlCol="0">
            <a:spAutoFit/>
          </a:bodyPr>
          <a:lstStyle/>
          <a:p>
            <a:r>
              <a:rPr lang="fa-IR" sz="4400" dirty="0" smtClean="0">
                <a:latin typeface="IRRoya" panose="02000503000000020002" pitchFamily="2" charset="-78"/>
                <a:cs typeface="IRRoya" panose="02000503000000020002" pitchFamily="2" charset="-78"/>
              </a:rPr>
              <a:t>جبران</a:t>
            </a:r>
            <a:endParaRPr lang="en-US" dirty="0">
              <a:latin typeface="IRRoya" panose="02000503000000020002" pitchFamily="2" charset="-78"/>
              <a:cs typeface="IRRoya" panose="02000503000000020002" pitchFamily="2" charset="-78"/>
            </a:endParaRPr>
          </a:p>
        </p:txBody>
      </p:sp>
      <p:sp>
        <p:nvSpPr>
          <p:cNvPr id="11" name="TextBox 10"/>
          <p:cNvSpPr txBox="1"/>
          <p:nvPr/>
        </p:nvSpPr>
        <p:spPr>
          <a:xfrm>
            <a:off x="10063507" y="5078584"/>
            <a:ext cx="1127232" cy="646331"/>
          </a:xfrm>
          <a:prstGeom prst="rect">
            <a:avLst/>
          </a:prstGeom>
          <a:noFill/>
        </p:spPr>
        <p:txBody>
          <a:bodyPr wrap="none" rtlCol="0">
            <a:spAutoFit/>
          </a:bodyPr>
          <a:lstStyle/>
          <a:p>
            <a:r>
              <a:rPr lang="en-US" sz="3600" dirty="0" smtClean="0">
                <a:solidFill>
                  <a:srgbClr val="FFFF00"/>
                </a:solidFill>
                <a:latin typeface="Arial Rounded MT Bold" panose="020F0704030504030204" pitchFamily="34" charset="0"/>
                <a:cs typeface="IRRoya" panose="02000503000000020002" pitchFamily="2" charset="-78"/>
              </a:rPr>
              <a:t>80%</a:t>
            </a:r>
            <a:endParaRPr lang="en-US" sz="1400" dirty="0">
              <a:solidFill>
                <a:srgbClr val="FFFF00"/>
              </a:solidFill>
              <a:latin typeface="Arial Rounded MT Bold" panose="020F0704030504030204" pitchFamily="34" charset="0"/>
              <a:cs typeface="IRRoya" panose="02000503000000020002" pitchFamily="2" charset="-78"/>
            </a:endParaRPr>
          </a:p>
        </p:txBody>
      </p:sp>
    </p:spTree>
    <p:extLst>
      <p:ext uri="{BB962C8B-B14F-4D97-AF65-F5344CB8AC3E}">
        <p14:creationId xmlns:p14="http://schemas.microsoft.com/office/powerpoint/2010/main" val="271548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0 0 L 0.125 0 C 0.181 0 0.25 0.069 0.25 0.125 L 0.25 0.25 E" pathEditMode="relative" ptsTypes="">
                                      <p:cBhvr>
                                        <p:cTn id="6" dur="2000" fill="hold"/>
                                        <p:tgtEl>
                                          <p:spTgt spid="5"/>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0.00039 0.00069 L 0.00039 0.22291 C 0.00039 0.32245 -0.03841 0.44513 -0.06992 0.44513 L -0.14024 0.44513 " pathEditMode="relative" rAng="5400000" ptsTypes="AAAA">
                                      <p:cBhvr>
                                        <p:cTn id="10" dur="2000" fill="hold"/>
                                        <p:tgtEl>
                                          <p:spTgt spid="10"/>
                                        </p:tgtEl>
                                        <p:attrNameLst>
                                          <p:attrName>ppt_x</p:attrName>
                                          <p:attrName>ppt_y</p:attrName>
                                        </p:attrNameLst>
                                      </p:cBhvr>
                                      <p:rCtr x="-7031" y="22222"/>
                                    </p:animMotion>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000" fill="hold"/>
                                        <p:tgtEl>
                                          <p:spTgt spid="9"/>
                                        </p:tgtEl>
                                        <p:attrNameLst>
                                          <p:attrName>ppt_x</p:attrName>
                                        </p:attrNameLst>
                                      </p:cBhvr>
                                      <p:tavLst>
                                        <p:tav tm="0">
                                          <p:val>
                                            <p:strVal val="#ppt_x"/>
                                          </p:val>
                                        </p:tav>
                                        <p:tav tm="100000">
                                          <p:val>
                                            <p:strVal val="#ppt_x"/>
                                          </p:val>
                                        </p:tav>
                                      </p:tavLst>
                                    </p:anim>
                                    <p:anim calcmode="lin" valueType="num">
                                      <p:cBhvr additive="base">
                                        <p:cTn id="16"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1000" fill="hold"/>
                                        <p:tgtEl>
                                          <p:spTgt spid="11"/>
                                        </p:tgtEl>
                                        <p:attrNameLst>
                                          <p:attrName>ppt_x</p:attrName>
                                        </p:attrNameLst>
                                      </p:cBhvr>
                                      <p:tavLst>
                                        <p:tav tm="0">
                                          <p:val>
                                            <p:strVal val="#ppt_x"/>
                                          </p:val>
                                        </p:tav>
                                        <p:tav tm="100000">
                                          <p:val>
                                            <p:strVal val="#ppt_x"/>
                                          </p:val>
                                        </p:tav>
                                      </p:tavLst>
                                    </p:anim>
                                    <p:anim calcmode="lin" valueType="num">
                                      <p:cBhvr additive="base">
                                        <p:cTn id="22" dur="1000" fill="hold"/>
                                        <p:tgtEl>
                                          <p:spTgt spid="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Trust Game</a:t>
            </a:r>
            <a:br>
              <a:rPr lang="en-US" dirty="0" smtClean="0"/>
            </a:br>
            <a:r>
              <a:rPr lang="fa-IR" dirty="0" smtClean="0">
                <a:latin typeface="IRRoya" panose="02000503000000020002" pitchFamily="2" charset="-78"/>
                <a:cs typeface="IRRoya" panose="02000503000000020002" pitchFamily="2" charset="-78"/>
              </a:rPr>
              <a:t>بازی اعتماد</a:t>
            </a:r>
            <a:endParaRPr lang="en-US" dirty="0">
              <a:latin typeface="IRRoya" panose="02000503000000020002" pitchFamily="2" charset="-78"/>
              <a:cs typeface="IRRoya" panose="02000503000000020002" pitchFamily="2" charset="-78"/>
            </a:endParaRP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5" name="Oval 4"/>
          <p:cNvSpPr>
            <a:spLocks noChangeAspect="1"/>
          </p:cNvSpPr>
          <p:nvPr/>
        </p:nvSpPr>
        <p:spPr>
          <a:xfrm>
            <a:off x="3104941" y="2077174"/>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pic>
        <p:nvPicPr>
          <p:cNvPr id="2052" name="Picture 4"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966" y="3564109"/>
            <a:ext cx="1514475" cy="3028950"/>
          </a:xfrm>
          <a:prstGeom prst="rect">
            <a:avLst/>
          </a:prstGeom>
          <a:noFill/>
          <a:extLst>
            <a:ext uri="{909E8E84-426E-40DD-AFC4-6F175D3DCCD1}">
              <a14:hiddenFill xmlns:a14="http://schemas.microsoft.com/office/drawing/2010/main">
                <a:solidFill>
                  <a:srgbClr val="FFFFFF"/>
                </a:solidFill>
              </a14:hiddenFill>
            </a:ext>
          </a:extLst>
        </p:spPr>
      </p:pic>
      <p:sp>
        <p:nvSpPr>
          <p:cNvPr id="8" name="Oval 7"/>
          <p:cNvSpPr>
            <a:spLocks noChangeAspect="1"/>
          </p:cNvSpPr>
          <p:nvPr/>
        </p:nvSpPr>
        <p:spPr>
          <a:xfrm>
            <a:off x="3104941" y="2058417"/>
            <a:ext cx="1300523" cy="13005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rgbClr val="FFFF00"/>
                </a:solidFill>
              </a:rPr>
              <a:t>10$</a:t>
            </a:r>
            <a:endParaRPr lang="en-US" sz="3200" dirty="0">
              <a:solidFill>
                <a:srgbClr val="FFFF00"/>
              </a:solidFill>
            </a:endParaRPr>
          </a:p>
        </p:txBody>
      </p:sp>
      <p:pic>
        <p:nvPicPr>
          <p:cNvPr id="2054" name="Picture 6" descr="https://encrypted-tbn0.gstatic.com/images?q=tbn:ANd9GcT_QRj6aJvNspsiv_2I9rtQSu5jcxPjXuVM9gHrYrF45T7wqs9Kpw&amp;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692" y="3564109"/>
            <a:ext cx="1552575" cy="3028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9965357" y="3620768"/>
            <a:ext cx="1247457" cy="769441"/>
          </a:xfrm>
          <a:prstGeom prst="rect">
            <a:avLst/>
          </a:prstGeom>
          <a:noFill/>
        </p:spPr>
        <p:txBody>
          <a:bodyPr wrap="none" rtlCol="0">
            <a:spAutoFit/>
          </a:bodyPr>
          <a:lstStyle/>
          <a:p>
            <a:r>
              <a:rPr lang="fa-IR" sz="4400" dirty="0" smtClean="0">
                <a:latin typeface="IRRoya" panose="02000503000000020002" pitchFamily="2" charset="-78"/>
                <a:cs typeface="IRRoya" panose="02000503000000020002" pitchFamily="2" charset="-78"/>
              </a:rPr>
              <a:t>اعتماد</a:t>
            </a:r>
            <a:endParaRPr lang="en-US" dirty="0">
              <a:latin typeface="IRRoya" panose="02000503000000020002" pitchFamily="2" charset="-78"/>
              <a:cs typeface="IRRoya" panose="02000503000000020002" pitchFamily="2" charset="-78"/>
            </a:endParaRPr>
          </a:p>
        </p:txBody>
      </p:sp>
      <p:sp>
        <p:nvSpPr>
          <p:cNvPr id="13" name="TextBox 12"/>
          <p:cNvSpPr txBox="1"/>
          <p:nvPr/>
        </p:nvSpPr>
        <p:spPr>
          <a:xfrm>
            <a:off x="922356" y="5509500"/>
            <a:ext cx="1928733" cy="646331"/>
          </a:xfrm>
          <a:prstGeom prst="rect">
            <a:avLst/>
          </a:prstGeom>
          <a:noFill/>
        </p:spPr>
        <p:txBody>
          <a:bodyPr wrap="none" rtlCol="0">
            <a:spAutoFit/>
          </a:bodyPr>
          <a:lstStyle/>
          <a:p>
            <a:r>
              <a:rPr lang="fa-IR" sz="3600" dirty="0" smtClean="0">
                <a:latin typeface="IRRoya" panose="02000503000000020002" pitchFamily="2" charset="-78"/>
                <a:cs typeface="IRRoya" panose="02000503000000020002" pitchFamily="2" charset="-78"/>
              </a:rPr>
              <a:t>اعتماد کننده</a:t>
            </a:r>
            <a:endParaRPr lang="en-US" sz="1400" dirty="0">
              <a:latin typeface="IRRoya" panose="02000503000000020002" pitchFamily="2" charset="-78"/>
              <a:cs typeface="IRRoya" panose="02000503000000020002" pitchFamily="2" charset="-78"/>
            </a:endParaRPr>
          </a:p>
        </p:txBody>
      </p:sp>
      <p:sp>
        <p:nvSpPr>
          <p:cNvPr id="14" name="TextBox 13"/>
          <p:cNvSpPr txBox="1"/>
          <p:nvPr/>
        </p:nvSpPr>
        <p:spPr>
          <a:xfrm>
            <a:off x="9653704" y="4274892"/>
            <a:ext cx="1829347" cy="646331"/>
          </a:xfrm>
          <a:prstGeom prst="rect">
            <a:avLst/>
          </a:prstGeom>
          <a:noFill/>
        </p:spPr>
        <p:txBody>
          <a:bodyPr wrap="none" rtlCol="0">
            <a:spAutoFit/>
          </a:bodyPr>
          <a:lstStyle/>
          <a:p>
            <a:r>
              <a:rPr lang="en-US" sz="3600" dirty="0" smtClean="0">
                <a:solidFill>
                  <a:srgbClr val="FFFF00"/>
                </a:solidFill>
                <a:latin typeface="Arial Rounded MT Bold" panose="020F0704030504030204" pitchFamily="34" charset="0"/>
                <a:cs typeface="IRRoya" panose="02000503000000020002" pitchFamily="2" charset="-78"/>
              </a:rPr>
              <a:t>75-90%</a:t>
            </a:r>
            <a:endParaRPr lang="en-US" sz="1400" dirty="0">
              <a:solidFill>
                <a:srgbClr val="FFFF00"/>
              </a:solidFill>
              <a:latin typeface="Arial Rounded MT Bold" panose="020F0704030504030204" pitchFamily="34" charset="0"/>
              <a:cs typeface="IRRoya" panose="02000503000000020002" pitchFamily="2" charset="-78"/>
            </a:endParaRPr>
          </a:p>
        </p:txBody>
      </p:sp>
      <p:sp>
        <p:nvSpPr>
          <p:cNvPr id="7" name="Right Arrow 6"/>
          <p:cNvSpPr/>
          <p:nvPr/>
        </p:nvSpPr>
        <p:spPr>
          <a:xfrm>
            <a:off x="4405464" y="4746661"/>
            <a:ext cx="1902869" cy="8424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545724" y="5742382"/>
            <a:ext cx="1463862" cy="523220"/>
          </a:xfrm>
          <a:prstGeom prst="rect">
            <a:avLst/>
          </a:prstGeom>
          <a:noFill/>
        </p:spPr>
        <p:txBody>
          <a:bodyPr wrap="none" rtlCol="0">
            <a:spAutoFit/>
          </a:bodyPr>
          <a:lstStyle/>
          <a:p>
            <a:r>
              <a:rPr lang="en-US" sz="2800" dirty="0" smtClean="0">
                <a:solidFill>
                  <a:srgbClr val="FFFF00"/>
                </a:solidFill>
                <a:latin typeface="Arial Rounded MT Bold" panose="020F0704030504030204" pitchFamily="34" charset="0"/>
                <a:cs typeface="IRRoya" panose="02000503000000020002" pitchFamily="2" charset="-78"/>
              </a:rPr>
              <a:t>40-50%</a:t>
            </a:r>
            <a:endParaRPr lang="en-US" sz="1100" dirty="0">
              <a:solidFill>
                <a:srgbClr val="FFFF00"/>
              </a:solidFill>
              <a:latin typeface="Arial Rounded MT Bold" panose="020F0704030504030204" pitchFamily="34" charset="0"/>
              <a:cs typeface="IRRoya" panose="02000503000000020002" pitchFamily="2" charset="-78"/>
            </a:endParaRPr>
          </a:p>
        </p:txBody>
      </p:sp>
      <p:sp>
        <p:nvSpPr>
          <p:cNvPr id="17" name="TextBox 16"/>
          <p:cNvSpPr txBox="1"/>
          <p:nvPr/>
        </p:nvSpPr>
        <p:spPr>
          <a:xfrm>
            <a:off x="9972105" y="5007777"/>
            <a:ext cx="1181734" cy="769441"/>
          </a:xfrm>
          <a:prstGeom prst="rect">
            <a:avLst/>
          </a:prstGeom>
          <a:noFill/>
        </p:spPr>
        <p:txBody>
          <a:bodyPr wrap="none" rtlCol="0">
            <a:spAutoFit/>
          </a:bodyPr>
          <a:lstStyle/>
          <a:p>
            <a:r>
              <a:rPr lang="fa-IR" sz="4400" dirty="0" smtClean="0">
                <a:latin typeface="IRRoya" panose="02000503000000020002" pitchFamily="2" charset="-78"/>
                <a:cs typeface="IRRoya" panose="02000503000000020002" pitchFamily="2" charset="-78"/>
              </a:rPr>
              <a:t>جبران</a:t>
            </a:r>
            <a:endParaRPr lang="en-US" dirty="0">
              <a:latin typeface="IRRoya" panose="02000503000000020002" pitchFamily="2" charset="-78"/>
              <a:cs typeface="IRRoya" panose="02000503000000020002" pitchFamily="2" charset="-78"/>
            </a:endParaRPr>
          </a:p>
        </p:txBody>
      </p:sp>
      <p:sp>
        <p:nvSpPr>
          <p:cNvPr id="18" name="TextBox 17"/>
          <p:cNvSpPr txBox="1"/>
          <p:nvPr/>
        </p:nvSpPr>
        <p:spPr>
          <a:xfrm>
            <a:off x="10053233" y="5879967"/>
            <a:ext cx="1127232" cy="646331"/>
          </a:xfrm>
          <a:prstGeom prst="rect">
            <a:avLst/>
          </a:prstGeom>
          <a:noFill/>
        </p:spPr>
        <p:txBody>
          <a:bodyPr wrap="none" rtlCol="0">
            <a:spAutoFit/>
          </a:bodyPr>
          <a:lstStyle/>
          <a:p>
            <a:r>
              <a:rPr lang="en-US" sz="3600" dirty="0" smtClean="0">
                <a:solidFill>
                  <a:srgbClr val="FFFF00"/>
                </a:solidFill>
                <a:latin typeface="Arial Rounded MT Bold" panose="020F0704030504030204" pitchFamily="34" charset="0"/>
                <a:cs typeface="IRRoya" panose="02000503000000020002" pitchFamily="2" charset="-78"/>
              </a:rPr>
              <a:t>80%</a:t>
            </a:r>
            <a:endParaRPr lang="en-US" sz="1400" dirty="0">
              <a:solidFill>
                <a:srgbClr val="FFFF00"/>
              </a:solidFill>
              <a:latin typeface="Arial Rounded MT Bold" panose="020F0704030504030204" pitchFamily="34" charset="0"/>
              <a:cs typeface="IRRoya" panose="02000503000000020002" pitchFamily="2" charset="-78"/>
            </a:endParaRPr>
          </a:p>
        </p:txBody>
      </p:sp>
    </p:spTree>
    <p:extLst>
      <p:ext uri="{BB962C8B-B14F-4D97-AF65-F5344CB8AC3E}">
        <p14:creationId xmlns:p14="http://schemas.microsoft.com/office/powerpoint/2010/main" val="115230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25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mph" presetSubtype="2" fill="hold" grpId="0" nodeType="clickEffect">
                                  <p:stCondLst>
                                    <p:cond delay="0"/>
                                  </p:stCondLst>
                                  <p:childTnLst>
                                    <p:animClr clrSpc="rgb" dir="cw">
                                      <p:cBhvr>
                                        <p:cTn id="16" dur="2000" fill="hold"/>
                                        <p:tgtEl>
                                          <p:spTgt spid="14"/>
                                        </p:tgtEl>
                                        <p:attrNameLst>
                                          <p:attrName>fillcolor</p:attrName>
                                        </p:attrNameLst>
                                      </p:cBhvr>
                                      <p:to>
                                        <a:schemeClr val="accent2"/>
                                      </p:to>
                                    </p:animClr>
                                    <p:set>
                                      <p:cBhvr>
                                        <p:cTn id="17" dur="2000" fill="hold"/>
                                        <p:tgtEl>
                                          <p:spTgt spid="14"/>
                                        </p:tgtEl>
                                        <p:attrNameLst>
                                          <p:attrName>fill.type</p:attrName>
                                        </p:attrNameLst>
                                      </p:cBhvr>
                                      <p:to>
                                        <p:strVal val="solid"/>
                                      </p:to>
                                    </p:set>
                                    <p:set>
                                      <p:cBhvr>
                                        <p:cTn id="18" dur="2000" fill="hold"/>
                                        <p:tgtEl>
                                          <p:spTgt spid="14"/>
                                        </p:tgtEl>
                                        <p:attrNameLst>
                                          <p:attrName>fill.on</p:attrName>
                                        </p:attrNameLst>
                                      </p:cBhvr>
                                      <p:to>
                                        <p:strVal val="true"/>
                                      </p:to>
                                    </p:set>
                                  </p:childTnLst>
                                </p:cTn>
                              </p:par>
                            </p:childTnLst>
                          </p:cTn>
                        </p:par>
                      </p:childTnLst>
                    </p:cTn>
                  </p:par>
                  <p:par>
                    <p:cTn id="19" fill="hold">
                      <p:stCondLst>
                        <p:cond delay="indefinite"/>
                      </p:stCondLst>
                      <p:childTnLst>
                        <p:par>
                          <p:cTn id="20" fill="hold">
                            <p:stCondLst>
                              <p:cond delay="0"/>
                            </p:stCondLst>
                            <p:childTnLst>
                              <p:par>
                                <p:cTn id="21" presetID="1" presetClass="emph" presetSubtype="2" fill="hold" grpId="0" nodeType="clickEffect">
                                  <p:stCondLst>
                                    <p:cond delay="0"/>
                                  </p:stCondLst>
                                  <p:childTnLst>
                                    <p:animClr clrSpc="rgb" dir="cw">
                                      <p:cBhvr>
                                        <p:cTn id="22" dur="2000" fill="hold"/>
                                        <p:tgtEl>
                                          <p:spTgt spid="18"/>
                                        </p:tgtEl>
                                        <p:attrNameLst>
                                          <p:attrName>fillcolor</p:attrName>
                                        </p:attrNameLst>
                                      </p:cBhvr>
                                      <p:to>
                                        <a:schemeClr val="accent2"/>
                                      </p:to>
                                    </p:animClr>
                                    <p:set>
                                      <p:cBhvr>
                                        <p:cTn id="23" dur="2000" fill="hold"/>
                                        <p:tgtEl>
                                          <p:spTgt spid="18"/>
                                        </p:tgtEl>
                                        <p:attrNameLst>
                                          <p:attrName>fill.type</p:attrName>
                                        </p:attrNameLst>
                                      </p:cBhvr>
                                      <p:to>
                                        <p:strVal val="solid"/>
                                      </p:to>
                                    </p:set>
                                    <p:set>
                                      <p:cBhvr>
                                        <p:cTn id="24" dur="2000" fill="hold"/>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P spid="15"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1026" name="Picture 2" descr="https://upload.wikimedia.org/wikipedia/commons/4/45/Detlef_Fetchenhauer_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1168" y="1561679"/>
            <a:ext cx="3585371" cy="44723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3102" y="1374950"/>
            <a:ext cx="3224689" cy="48458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97978" y="5537771"/>
            <a:ext cx="1848583" cy="369332"/>
          </a:xfrm>
          <a:prstGeom prst="rect">
            <a:avLst/>
          </a:prstGeom>
          <a:noFill/>
        </p:spPr>
        <p:txBody>
          <a:bodyPr wrap="none" rtlCol="0">
            <a:spAutoFit/>
          </a:bodyPr>
          <a:lstStyle/>
          <a:p>
            <a:r>
              <a:rPr lang="en-US" dirty="0" smtClean="0"/>
              <a:t>David Dunning</a:t>
            </a:r>
            <a:endParaRPr lang="en-US" dirty="0"/>
          </a:p>
        </p:txBody>
      </p:sp>
      <p:sp>
        <p:nvSpPr>
          <p:cNvPr id="5" name="TextBox 4"/>
          <p:cNvSpPr txBox="1"/>
          <p:nvPr/>
        </p:nvSpPr>
        <p:spPr>
          <a:xfrm>
            <a:off x="6935056" y="5537771"/>
            <a:ext cx="2501006" cy="369332"/>
          </a:xfrm>
          <a:prstGeom prst="rect">
            <a:avLst/>
          </a:prstGeom>
          <a:noFill/>
        </p:spPr>
        <p:txBody>
          <a:bodyPr wrap="none" rtlCol="0">
            <a:spAutoFit/>
          </a:bodyPr>
          <a:lstStyle/>
          <a:p>
            <a:r>
              <a:rPr lang="en-US" dirty="0" err="1" smtClean="0"/>
              <a:t>Detlef</a:t>
            </a:r>
            <a:r>
              <a:rPr lang="en-US" dirty="0" smtClean="0"/>
              <a:t> </a:t>
            </a:r>
            <a:r>
              <a:rPr lang="en-US" dirty="0" err="1" smtClean="0"/>
              <a:t>Fetchenhauer</a:t>
            </a:r>
            <a:endParaRPr lang="en-US" dirty="0"/>
          </a:p>
        </p:txBody>
      </p:sp>
    </p:spTree>
    <p:extLst>
      <p:ext uri="{BB962C8B-B14F-4D97-AF65-F5344CB8AC3E}">
        <p14:creationId xmlns:p14="http://schemas.microsoft.com/office/powerpoint/2010/main" val="1034742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lnSpc>
                <a:spcPct val="150000"/>
              </a:lnSpc>
            </a:pPr>
            <a:r>
              <a:rPr lang="fa-IR" dirty="0" smtClean="0">
                <a:solidFill>
                  <a:srgbClr val="FFFF00"/>
                </a:solidFill>
                <a:latin typeface="IRRoya" panose="02000503000000020002" pitchFamily="2" charset="-78"/>
                <a:cs typeface="IRRoya" panose="02000503000000020002" pitchFamily="2" charset="-78"/>
              </a:rPr>
              <a:t>دلیل تخمین نادرست میزان قابل اعتماد بودن فرد مقابل</a:t>
            </a:r>
            <a:endParaRPr lang="en-US" dirty="0">
              <a:solidFill>
                <a:srgbClr val="FFFF00"/>
              </a:solidFill>
              <a:latin typeface="IRRoya" panose="02000503000000020002" pitchFamily="2" charset="-78"/>
              <a:cs typeface="IRRoya" panose="02000503000000020002" pitchFamily="2" charset="-78"/>
            </a:endParaRPr>
          </a:p>
        </p:txBody>
      </p:sp>
      <p:sp>
        <p:nvSpPr>
          <p:cNvPr id="7" name="Content Placeholder 6"/>
          <p:cNvSpPr>
            <a:spLocks noGrp="1"/>
          </p:cNvSpPr>
          <p:nvPr>
            <p:ph sz="half" idx="1"/>
          </p:nvPr>
        </p:nvSpPr>
        <p:spPr/>
        <p:txBody>
          <a:bodyPr anchor="ctr">
            <a:normAutofit/>
          </a:bodyPr>
          <a:lstStyle/>
          <a:p>
            <a:pPr>
              <a:lnSpc>
                <a:spcPct val="150000"/>
              </a:lnSpc>
            </a:pPr>
            <a:r>
              <a:rPr lang="en-US" sz="2400" dirty="0" smtClean="0"/>
              <a:t>Illusory superiority</a:t>
            </a:r>
          </a:p>
          <a:p>
            <a:pPr>
              <a:lnSpc>
                <a:spcPct val="150000"/>
              </a:lnSpc>
            </a:pPr>
            <a:r>
              <a:rPr lang="en-US" sz="2400" dirty="0" smtClean="0"/>
              <a:t>Cheap talk</a:t>
            </a:r>
          </a:p>
          <a:p>
            <a:pPr>
              <a:lnSpc>
                <a:spcPct val="150000"/>
              </a:lnSpc>
            </a:pPr>
            <a:r>
              <a:rPr lang="en-US" sz="2400" dirty="0" smtClean="0"/>
              <a:t>Error management theory</a:t>
            </a:r>
            <a:endParaRPr lang="en-US" sz="2400" dirty="0"/>
          </a:p>
        </p:txBody>
      </p:sp>
      <p:sp>
        <p:nvSpPr>
          <p:cNvPr id="8" name="Content Placeholder 7"/>
          <p:cNvSpPr>
            <a:spLocks noGrp="1"/>
          </p:cNvSpPr>
          <p:nvPr>
            <p:ph sz="half" idx="2"/>
          </p:nvPr>
        </p:nvSpPr>
        <p:spPr/>
        <p:txBody>
          <a:bodyPr anchor="ctr">
            <a:normAutofit/>
          </a:bodyPr>
          <a:lstStyle/>
          <a:p>
            <a:pPr algn="r" rtl="1">
              <a:lnSpc>
                <a:spcPct val="150000"/>
              </a:lnSpc>
            </a:pPr>
            <a:r>
              <a:rPr lang="fa-IR" sz="2800" dirty="0" smtClean="0">
                <a:latin typeface="IRRoya" panose="02000503000000020002" pitchFamily="2" charset="-78"/>
                <a:cs typeface="IRRoya" panose="02000503000000020002" pitchFamily="2" charset="-78"/>
              </a:rPr>
              <a:t>احساس تفوق اخلاقی</a:t>
            </a:r>
          </a:p>
          <a:p>
            <a:pPr algn="r" rtl="1">
              <a:lnSpc>
                <a:spcPct val="150000"/>
              </a:lnSpc>
            </a:pPr>
            <a:r>
              <a:rPr lang="fa-IR" sz="2800" dirty="0" smtClean="0">
                <a:latin typeface="IRRoya" panose="02000503000000020002" pitchFamily="2" charset="-78"/>
                <a:cs typeface="IRRoya" panose="02000503000000020002" pitchFamily="2" charset="-78"/>
              </a:rPr>
              <a:t>نوعی حرف مفت</a:t>
            </a:r>
          </a:p>
          <a:p>
            <a:pPr algn="r" rtl="1">
              <a:lnSpc>
                <a:spcPct val="150000"/>
              </a:lnSpc>
            </a:pPr>
            <a:r>
              <a:rPr lang="fa-IR" sz="2800" dirty="0" smtClean="0">
                <a:latin typeface="IRRoya" panose="02000503000000020002" pitchFamily="2" charset="-78"/>
                <a:cs typeface="IRRoya" panose="02000503000000020002" pitchFamily="2" charset="-78"/>
              </a:rPr>
              <a:t>نظریه مدیریت خطا</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180702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7325191" y="1298398"/>
            <a:ext cx="1951133" cy="3817769"/>
          </a:xfrm>
          <a:prstGeom prst="rect">
            <a:avLst/>
          </a:prstGeom>
        </p:spPr>
      </p:pic>
      <p:pic>
        <p:nvPicPr>
          <p:cNvPr id="5" name="Picture 4"/>
          <p:cNvPicPr>
            <a:picLocks noChangeAspect="1"/>
          </p:cNvPicPr>
          <p:nvPr/>
        </p:nvPicPr>
        <p:blipFill>
          <a:blip r:embed="rId3"/>
          <a:stretch>
            <a:fillRect/>
          </a:stretch>
        </p:blipFill>
        <p:spPr>
          <a:xfrm>
            <a:off x="1903452" y="1298398"/>
            <a:ext cx="2500979" cy="3755136"/>
          </a:xfrm>
          <a:prstGeom prst="rect">
            <a:avLst/>
          </a:prstGeom>
        </p:spPr>
      </p:pic>
      <p:sp>
        <p:nvSpPr>
          <p:cNvPr id="6" name="TextBox 5"/>
          <p:cNvSpPr txBox="1"/>
          <p:nvPr/>
        </p:nvSpPr>
        <p:spPr>
          <a:xfrm>
            <a:off x="5753528" y="4516485"/>
            <a:ext cx="2015295" cy="2215991"/>
          </a:xfrm>
          <a:prstGeom prst="rect">
            <a:avLst/>
          </a:prstGeom>
          <a:noFill/>
        </p:spPr>
        <p:txBody>
          <a:bodyPr wrap="none" rtlCol="0">
            <a:spAutoFit/>
          </a:bodyPr>
          <a:lstStyle/>
          <a:p>
            <a:r>
              <a:rPr lang="en-US" sz="13800" dirty="0" smtClean="0"/>
              <a:t>2x</a:t>
            </a:r>
            <a:endParaRPr lang="en-US" sz="13800" dirty="0"/>
          </a:p>
        </p:txBody>
      </p:sp>
    </p:spTree>
    <p:extLst>
      <p:ext uri="{BB962C8B-B14F-4D97-AF65-F5344CB8AC3E}">
        <p14:creationId xmlns:p14="http://schemas.microsoft.com/office/powerpoint/2010/main" val="211854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fa-IR" dirty="0">
                <a:solidFill>
                  <a:srgbClr val="FFFF00"/>
                </a:solidFill>
                <a:latin typeface="IRRoya" panose="02000503000000020002" pitchFamily="2" charset="-78"/>
                <a:cs typeface="IRRoya" panose="02000503000000020002" pitchFamily="2" charset="-78"/>
              </a:rPr>
              <a:t>تخمین میزان قابل اعتماد بودن فرد مقابل</a:t>
            </a:r>
            <a:endParaRPr lang="en-US" dirty="0"/>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3074" name="Picture 2" descr="https://lh4.googleusercontent.com/proxy/5PhrcwGHpJnxhSdEL_3Diu7RTsHFmMe_kcSfw-gcKaa5faMDdRSaY1KoLt3gAQe_22PKiKWuKZMseNGDyq2Y_TBVeJTBLjenM3JnIjbzZ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3555" y="2328982"/>
            <a:ext cx="6491288" cy="3369945"/>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a:spLocks noChangeAspect="1"/>
          </p:cNvSpPr>
          <p:nvPr/>
        </p:nvSpPr>
        <p:spPr>
          <a:xfrm>
            <a:off x="1058224" y="3271673"/>
            <a:ext cx="1484562" cy="14845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60%</a:t>
            </a:r>
            <a:endParaRPr lang="en-US" sz="3600" dirty="0"/>
          </a:p>
        </p:txBody>
      </p:sp>
      <p:sp>
        <p:nvSpPr>
          <p:cNvPr id="7" name="Oval 6"/>
          <p:cNvSpPr>
            <a:spLocks noChangeAspect="1"/>
          </p:cNvSpPr>
          <p:nvPr/>
        </p:nvSpPr>
        <p:spPr>
          <a:xfrm>
            <a:off x="9610259" y="3377697"/>
            <a:ext cx="1484562" cy="1484562"/>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wrap="none" rtlCol="0" anchor="ctr"/>
          <a:lstStyle/>
          <a:p>
            <a:pPr algn="ctr"/>
            <a:r>
              <a:rPr lang="en-US" sz="2800" dirty="0" smtClean="0"/>
              <a:t>61.45%</a:t>
            </a:r>
            <a:endParaRPr lang="en-US" sz="2800" dirty="0"/>
          </a:p>
        </p:txBody>
      </p:sp>
    </p:spTree>
    <p:extLst>
      <p:ext uri="{BB962C8B-B14F-4D97-AF65-F5344CB8AC3E}">
        <p14:creationId xmlns:p14="http://schemas.microsoft.com/office/powerpoint/2010/main" val="2552144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smtClean="0">
                <a:solidFill>
                  <a:srgbClr val="FFFF00"/>
                </a:solidFill>
              </a:rPr>
              <a:t>Socialization</a:t>
            </a:r>
            <a:endParaRPr lang="en-US" dirty="0">
              <a:solidFill>
                <a:srgbClr val="FFFF00"/>
              </a:solidFill>
            </a:endParaRPr>
          </a:p>
        </p:txBody>
      </p:sp>
      <p:sp>
        <p:nvSpPr>
          <p:cNvPr id="3" name="Content Placeholder 2"/>
          <p:cNvSpPr>
            <a:spLocks noGrp="1"/>
          </p:cNvSpPr>
          <p:nvPr>
            <p:ph idx="1"/>
          </p:nvPr>
        </p:nvSpPr>
        <p:spPr/>
        <p:txBody>
          <a:bodyPr>
            <a:normAutofit/>
          </a:bodyPr>
          <a:lstStyle/>
          <a:p>
            <a:pPr>
              <a:lnSpc>
                <a:spcPct val="150000"/>
              </a:lnSpc>
            </a:pPr>
            <a:r>
              <a:rPr lang="en-US" sz="4000" dirty="0" smtClean="0"/>
              <a:t>Preference</a:t>
            </a:r>
          </a:p>
          <a:p>
            <a:pPr>
              <a:lnSpc>
                <a:spcPct val="150000"/>
              </a:lnSpc>
            </a:pPr>
            <a:r>
              <a:rPr lang="en-US" sz="4000" dirty="0" smtClean="0"/>
              <a:t>Principle</a:t>
            </a:r>
            <a:endParaRPr lang="en-US" sz="4000" dirty="0"/>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8074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Erik Erikson </a:t>
            </a:r>
            <a:r>
              <a:rPr lang="en-US" baseline="-25000" dirty="0" smtClean="0"/>
              <a:t>(1902-1994)</a:t>
            </a:r>
            <a:endParaRPr lang="en-US" baseline="-25000" dirty="0"/>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6739507" y="1200112"/>
            <a:ext cx="3068384" cy="4653153"/>
          </a:xfrm>
          <a:prstGeom prst="rect">
            <a:avLst/>
          </a:prstGeom>
        </p:spPr>
      </p:pic>
      <p:sp>
        <p:nvSpPr>
          <p:cNvPr id="7" name="TextBox 6"/>
          <p:cNvSpPr txBox="1"/>
          <p:nvPr/>
        </p:nvSpPr>
        <p:spPr>
          <a:xfrm>
            <a:off x="1448656" y="3842535"/>
            <a:ext cx="4700454" cy="769441"/>
          </a:xfrm>
          <a:prstGeom prst="rect">
            <a:avLst/>
          </a:prstGeom>
          <a:noFill/>
        </p:spPr>
        <p:txBody>
          <a:bodyPr wrap="none" rtlCol="0">
            <a:spAutoFit/>
          </a:bodyPr>
          <a:lstStyle/>
          <a:p>
            <a:r>
              <a:rPr lang="en-US" sz="4400" dirty="0" smtClean="0">
                <a:solidFill>
                  <a:srgbClr val="FFFF00"/>
                </a:solidFill>
                <a:latin typeface="Arial Rounded MT Bold" panose="020F0704030504030204" pitchFamily="34" charset="0"/>
              </a:rPr>
              <a:t>Trust vs Mistrust</a:t>
            </a:r>
            <a:endParaRPr lang="en-US" sz="4400" dirty="0">
              <a:solidFill>
                <a:srgbClr val="FFFF00"/>
              </a:solidFill>
              <a:latin typeface="Arial Rounded MT Bold" panose="020F0704030504030204" pitchFamily="34" charset="0"/>
            </a:endParaRPr>
          </a:p>
        </p:txBody>
      </p:sp>
    </p:spTree>
    <p:extLst>
      <p:ext uri="{BB962C8B-B14F-4D97-AF65-F5344CB8AC3E}">
        <p14:creationId xmlns:p14="http://schemas.microsoft.com/office/powerpoint/2010/main" val="11400722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lnSpc>
                <a:spcPct val="150000"/>
              </a:lnSpc>
            </a:pPr>
            <a:r>
              <a:rPr lang="fa-IR" dirty="0" smtClean="0">
                <a:solidFill>
                  <a:srgbClr val="FFFF00"/>
                </a:solidFill>
                <a:latin typeface="IRRoya" panose="02000503000000020002" pitchFamily="2" charset="-78"/>
                <a:cs typeface="IRRoya" panose="02000503000000020002" pitchFamily="2" charset="-78"/>
              </a:rPr>
              <a:t>تخمین میزان قابل اعتماد بودن فرد مقابل</a:t>
            </a:r>
            <a:endParaRPr lang="en-US" dirty="0">
              <a:solidFill>
                <a:srgbClr val="FFFF00"/>
              </a:solidFill>
              <a:latin typeface="IRRoya" panose="02000503000000020002" pitchFamily="2" charset="-78"/>
              <a:cs typeface="IRRoya" panose="02000503000000020002" pitchFamily="2" charset="-78"/>
            </a:endParaRPr>
          </a:p>
        </p:txBody>
      </p:sp>
      <p:sp>
        <p:nvSpPr>
          <p:cNvPr id="7" name="Content Placeholder 6"/>
          <p:cNvSpPr>
            <a:spLocks noGrp="1"/>
          </p:cNvSpPr>
          <p:nvPr>
            <p:ph sz="half" idx="1"/>
          </p:nvPr>
        </p:nvSpPr>
        <p:spPr/>
        <p:txBody>
          <a:bodyPr anchor="ctr">
            <a:normAutofit/>
          </a:bodyPr>
          <a:lstStyle/>
          <a:p>
            <a:pPr>
              <a:lnSpc>
                <a:spcPct val="150000"/>
              </a:lnSpc>
            </a:pPr>
            <a:r>
              <a:rPr lang="en-US" sz="2400" dirty="0" smtClean="0"/>
              <a:t>No feedback </a:t>
            </a:r>
          </a:p>
          <a:p>
            <a:pPr>
              <a:lnSpc>
                <a:spcPct val="150000"/>
              </a:lnSpc>
            </a:pPr>
            <a:r>
              <a:rPr lang="en-US" sz="2400" dirty="0" smtClean="0"/>
              <a:t>Real life feedback </a:t>
            </a:r>
          </a:p>
          <a:p>
            <a:pPr>
              <a:lnSpc>
                <a:spcPct val="150000"/>
              </a:lnSpc>
            </a:pPr>
            <a:r>
              <a:rPr lang="en-US" sz="2400" dirty="0" smtClean="0"/>
              <a:t>Unconditional feedback </a:t>
            </a:r>
            <a:endParaRPr lang="en-US" sz="2400" dirty="0"/>
          </a:p>
        </p:txBody>
      </p:sp>
      <p:sp>
        <p:nvSpPr>
          <p:cNvPr id="8" name="Content Placeholder 7"/>
          <p:cNvSpPr>
            <a:spLocks noGrp="1"/>
          </p:cNvSpPr>
          <p:nvPr>
            <p:ph sz="half" idx="2"/>
          </p:nvPr>
        </p:nvSpPr>
        <p:spPr/>
        <p:txBody>
          <a:bodyPr anchor="ctr">
            <a:normAutofit/>
          </a:bodyPr>
          <a:lstStyle/>
          <a:p>
            <a:pPr algn="r" rtl="1">
              <a:lnSpc>
                <a:spcPct val="150000"/>
              </a:lnSpc>
            </a:pPr>
            <a:r>
              <a:rPr lang="fa-IR" sz="2800" dirty="0" smtClean="0">
                <a:latin typeface="IRRoya" panose="02000503000000020002" pitchFamily="2" charset="-78"/>
                <a:cs typeface="IRRoya" panose="02000503000000020002" pitchFamily="2" charset="-78"/>
              </a:rPr>
              <a:t>بدون بازخورد</a:t>
            </a:r>
          </a:p>
          <a:p>
            <a:pPr algn="r" rtl="1">
              <a:lnSpc>
                <a:spcPct val="150000"/>
              </a:lnSpc>
            </a:pPr>
            <a:r>
              <a:rPr lang="fa-IR" sz="2800" dirty="0" smtClean="0">
                <a:latin typeface="IRRoya" panose="02000503000000020002" pitchFamily="2" charset="-78"/>
                <a:cs typeface="IRRoya" panose="02000503000000020002" pitchFamily="2" charset="-78"/>
              </a:rPr>
              <a:t>بازخورد در شرایط واقعی</a:t>
            </a:r>
          </a:p>
          <a:p>
            <a:pPr algn="r" rtl="1">
              <a:lnSpc>
                <a:spcPct val="150000"/>
              </a:lnSpc>
            </a:pPr>
            <a:r>
              <a:rPr lang="fa-IR" sz="2800" dirty="0" smtClean="0">
                <a:latin typeface="IRRoya" panose="02000503000000020002" pitchFamily="2" charset="-78"/>
                <a:cs typeface="IRRoya" panose="02000503000000020002" pitchFamily="2" charset="-78"/>
              </a:rPr>
              <a:t>بازخورد غیر مشروط </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9" name="Oval 8"/>
          <p:cNvSpPr/>
          <p:nvPr/>
        </p:nvSpPr>
        <p:spPr>
          <a:xfrm>
            <a:off x="10531011" y="3041151"/>
            <a:ext cx="914400" cy="914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50%</a:t>
            </a:r>
            <a:endParaRPr lang="en-US" dirty="0"/>
          </a:p>
        </p:txBody>
      </p:sp>
      <p:sp>
        <p:nvSpPr>
          <p:cNvPr id="10" name="Oval 9"/>
          <p:cNvSpPr/>
          <p:nvPr/>
        </p:nvSpPr>
        <p:spPr>
          <a:xfrm>
            <a:off x="10485914" y="4006921"/>
            <a:ext cx="914400" cy="9144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t>50%</a:t>
            </a:r>
            <a:endParaRPr lang="en-US" dirty="0"/>
          </a:p>
        </p:txBody>
      </p:sp>
      <p:sp>
        <p:nvSpPr>
          <p:cNvPr id="11" name="Oval 10"/>
          <p:cNvSpPr/>
          <p:nvPr/>
        </p:nvSpPr>
        <p:spPr>
          <a:xfrm>
            <a:off x="9693092" y="5307595"/>
            <a:ext cx="914400"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80%</a:t>
            </a:r>
            <a:endParaRPr lang="en-US" dirty="0"/>
          </a:p>
        </p:txBody>
      </p:sp>
    </p:spTree>
    <p:extLst>
      <p:ext uri="{BB962C8B-B14F-4D97-AF65-F5344CB8AC3E}">
        <p14:creationId xmlns:p14="http://schemas.microsoft.com/office/powerpoint/2010/main" val="80289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sz="2400" dirty="0"/>
              <a:t>Chen Y, </a:t>
            </a:r>
            <a:r>
              <a:rPr lang="da-DK" sz="2400" dirty="0">
                <a:solidFill>
                  <a:srgbClr val="FFFF00"/>
                </a:solidFill>
              </a:rPr>
              <a:t>YeckehZaare I</a:t>
            </a:r>
            <a:r>
              <a:rPr lang="da-DK" sz="2400" dirty="0"/>
              <a:t>, Zhang AF (</a:t>
            </a:r>
            <a:r>
              <a:rPr lang="da-DK" sz="2400" dirty="0">
                <a:solidFill>
                  <a:srgbClr val="FFFF00"/>
                </a:solidFill>
              </a:rPr>
              <a:t>2018</a:t>
            </a:r>
            <a:r>
              <a:rPr lang="da-DK" sz="2400" dirty="0" smtClean="0"/>
              <a:t>) </a:t>
            </a:r>
            <a:r>
              <a:rPr lang="en-US" sz="2400" dirty="0" smtClean="0">
                <a:solidFill>
                  <a:srgbClr val="FFFF00"/>
                </a:solidFill>
              </a:rPr>
              <a:t>Real </a:t>
            </a:r>
            <a:r>
              <a:rPr lang="en-US" sz="2400" dirty="0">
                <a:solidFill>
                  <a:srgbClr val="FFFF00"/>
                </a:solidFill>
              </a:rPr>
              <a:t>or bogus</a:t>
            </a:r>
            <a:r>
              <a:rPr lang="en-US" sz="2400" dirty="0"/>
              <a:t>: Predicting susceptibility to </a:t>
            </a:r>
            <a:r>
              <a:rPr lang="en-US" sz="2400" dirty="0" smtClean="0"/>
              <a:t>phishing with </a:t>
            </a:r>
            <a:r>
              <a:rPr lang="en-US" sz="2400" dirty="0"/>
              <a:t>economic experiments. </a:t>
            </a:r>
            <a:r>
              <a:rPr lang="en-US" sz="2400" dirty="0" err="1"/>
              <a:t>PLoS</a:t>
            </a:r>
            <a:r>
              <a:rPr lang="en-US" sz="2400" dirty="0"/>
              <a:t> ONE 13(6</a:t>
            </a:r>
            <a:r>
              <a:rPr lang="en-US" sz="2400" dirty="0" smtClean="0"/>
              <a:t>):e0198213</a:t>
            </a:r>
            <a:r>
              <a:rPr lang="en-US" sz="2400" dirty="0"/>
              <a:t>.</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1358971" y="2178763"/>
            <a:ext cx="2857500" cy="4000500"/>
          </a:xfrm>
          <a:prstGeom prst="rect">
            <a:avLst/>
          </a:prstGeom>
        </p:spPr>
      </p:pic>
    </p:spTree>
    <p:extLst>
      <p:ext uri="{BB962C8B-B14F-4D97-AF65-F5344CB8AC3E}">
        <p14:creationId xmlns:p14="http://schemas.microsoft.com/office/powerpoint/2010/main" val="140181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976227" y="1977342"/>
            <a:ext cx="7854306" cy="2800710"/>
          </a:xfrm>
          <a:prstGeom prst="rect">
            <a:avLst/>
          </a:prstGeom>
        </p:spPr>
      </p:pic>
    </p:spTree>
    <p:extLst>
      <p:ext uri="{BB962C8B-B14F-4D97-AF65-F5344CB8AC3E}">
        <p14:creationId xmlns:p14="http://schemas.microsoft.com/office/powerpoint/2010/main" val="33748535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441970" y="2145648"/>
            <a:ext cx="8195797" cy="2985840"/>
          </a:xfrm>
          <a:prstGeom prst="rect">
            <a:avLst/>
          </a:prstGeom>
        </p:spPr>
      </p:pic>
    </p:spTree>
    <p:extLst>
      <p:ext uri="{BB962C8B-B14F-4D97-AF65-F5344CB8AC3E}">
        <p14:creationId xmlns:p14="http://schemas.microsoft.com/office/powerpoint/2010/main" val="38124320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042155" y="1447800"/>
            <a:ext cx="7394369" cy="4527985"/>
          </a:xfrm>
          <a:prstGeom prst="rect">
            <a:avLst/>
          </a:prstGeom>
        </p:spPr>
      </p:pic>
    </p:spTree>
    <p:extLst>
      <p:ext uri="{BB962C8B-B14F-4D97-AF65-F5344CB8AC3E}">
        <p14:creationId xmlns:p14="http://schemas.microsoft.com/office/powerpoint/2010/main" val="29603588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455265" y="866389"/>
            <a:ext cx="7032001" cy="5350400"/>
          </a:xfrm>
          <a:prstGeom prst="rect">
            <a:avLst/>
          </a:prstGeom>
        </p:spPr>
      </p:pic>
    </p:spTree>
    <p:extLst>
      <p:ext uri="{BB962C8B-B14F-4D97-AF65-F5344CB8AC3E}">
        <p14:creationId xmlns:p14="http://schemas.microsoft.com/office/powerpoint/2010/main" val="3492994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3074" name="Picture 2" descr="https://cdn.theculturetrip.com/wp-content/uploads/2015/06/ernest-hemingway-401493_19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50209" y="725937"/>
            <a:ext cx="4079843" cy="5303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4031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6146" name="Picture 2" descr="https://okpolicy.org/wp-content/uploads/2013/12/CROP-colorbook1110-900x757.jpg?x712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815" y="1410081"/>
            <a:ext cx="4800600" cy="40378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5837241" y="567822"/>
            <a:ext cx="3978783" cy="5619750"/>
          </a:xfrm>
          <a:prstGeom prst="rect">
            <a:avLst/>
          </a:prstGeom>
        </p:spPr>
      </p:pic>
    </p:spTree>
    <p:extLst>
      <p:ext uri="{BB962C8B-B14F-4D97-AF65-F5344CB8AC3E}">
        <p14:creationId xmlns:p14="http://schemas.microsoft.com/office/powerpoint/2010/main" val="268452051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1026" name="Picture 2" descr="https://i.pinimg.com/originals/17/61/2c/17612cb8285b3ccc691320c24e18de4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0134" y="1063416"/>
            <a:ext cx="6300788" cy="49172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59597" y="1063416"/>
            <a:ext cx="3061698" cy="2585323"/>
          </a:xfrm>
          <a:prstGeom prst="rect">
            <a:avLst/>
          </a:prstGeom>
          <a:noFill/>
        </p:spPr>
        <p:txBody>
          <a:bodyPr wrap="square" rtlCol="0">
            <a:spAutoFit/>
          </a:bodyPr>
          <a:lstStyle/>
          <a:p>
            <a:r>
              <a:rPr lang="en-US" sz="5400" dirty="0" smtClean="0"/>
              <a:t>Public Goods Game</a:t>
            </a:r>
            <a:endParaRPr lang="en-US" sz="5400" dirty="0"/>
          </a:p>
        </p:txBody>
      </p:sp>
      <p:sp>
        <p:nvSpPr>
          <p:cNvPr id="5" name="Oval 4"/>
          <p:cNvSpPr/>
          <p:nvPr/>
        </p:nvSpPr>
        <p:spPr>
          <a:xfrm>
            <a:off x="6372780" y="3285229"/>
            <a:ext cx="914400" cy="914400"/>
          </a:xfrm>
          <a:prstGeom prst="ellipse">
            <a:avLst/>
          </a:prstGeom>
          <a:solidFill>
            <a:srgbClr val="FFFF00">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1147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316162" y="692750"/>
            <a:ext cx="5559676" cy="5472500"/>
          </a:xfrm>
          <a:prstGeom prst="rect">
            <a:avLst/>
          </a:prstGeom>
        </p:spPr>
      </p:pic>
    </p:spTree>
    <p:extLst>
      <p:ext uri="{BB962C8B-B14F-4D97-AF65-F5344CB8AC3E}">
        <p14:creationId xmlns:p14="http://schemas.microsoft.com/office/powerpoint/2010/main" val="42595749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470077" y="495051"/>
            <a:ext cx="3677222" cy="5765292"/>
          </a:xfrm>
          <a:prstGeom prst="rect">
            <a:avLst/>
          </a:prstGeom>
        </p:spPr>
      </p:pic>
      <p:pic>
        <p:nvPicPr>
          <p:cNvPr id="5" name="Picture 4"/>
          <p:cNvPicPr>
            <a:picLocks noChangeAspect="1"/>
          </p:cNvPicPr>
          <p:nvPr/>
        </p:nvPicPr>
        <p:blipFill>
          <a:blip r:embed="rId3"/>
          <a:stretch>
            <a:fillRect/>
          </a:stretch>
        </p:blipFill>
        <p:spPr>
          <a:xfrm>
            <a:off x="6125903" y="570976"/>
            <a:ext cx="3756470" cy="5700713"/>
          </a:xfrm>
          <a:prstGeom prst="rect">
            <a:avLst/>
          </a:prstGeom>
        </p:spPr>
      </p:pic>
    </p:spTree>
    <p:extLst>
      <p:ext uri="{BB962C8B-B14F-4D97-AF65-F5344CB8AC3E}">
        <p14:creationId xmlns:p14="http://schemas.microsoft.com/office/powerpoint/2010/main" val="43859980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272212" y="698250"/>
            <a:ext cx="5647576" cy="5461500"/>
          </a:xfrm>
          <a:prstGeom prst="rect">
            <a:avLst/>
          </a:prstGeom>
        </p:spPr>
      </p:pic>
    </p:spTree>
    <p:extLst>
      <p:ext uri="{BB962C8B-B14F-4D97-AF65-F5344CB8AC3E}">
        <p14:creationId xmlns:p14="http://schemas.microsoft.com/office/powerpoint/2010/main" val="31380151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023859" y="1267240"/>
            <a:ext cx="5697239" cy="4631880"/>
          </a:xfrm>
          <a:prstGeom prst="rect">
            <a:avLst/>
          </a:prstGeom>
        </p:spPr>
      </p:pic>
    </p:spTree>
    <p:extLst>
      <p:ext uri="{BB962C8B-B14F-4D97-AF65-F5344CB8AC3E}">
        <p14:creationId xmlns:p14="http://schemas.microsoft.com/office/powerpoint/2010/main" val="19750079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73609" y="679572"/>
            <a:ext cx="9821947" cy="5738700"/>
          </a:xfrm>
          <a:prstGeom prst="rect">
            <a:avLst/>
          </a:prstGeom>
        </p:spPr>
      </p:pic>
    </p:spTree>
    <p:extLst>
      <p:ext uri="{BB962C8B-B14F-4D97-AF65-F5344CB8AC3E}">
        <p14:creationId xmlns:p14="http://schemas.microsoft.com/office/powerpoint/2010/main" val="37367668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86432" y="53221"/>
            <a:ext cx="9735806" cy="6735300"/>
          </a:xfrm>
          <a:prstGeom prst="rect">
            <a:avLst/>
          </a:prstGeom>
        </p:spPr>
      </p:pic>
    </p:spTree>
    <p:extLst>
      <p:ext uri="{BB962C8B-B14F-4D97-AF65-F5344CB8AC3E}">
        <p14:creationId xmlns:p14="http://schemas.microsoft.com/office/powerpoint/2010/main" val="15929577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3200" i="1" dirty="0" smtClean="0">
                <a:solidFill>
                  <a:srgbClr val="FFFF00"/>
                </a:solidFill>
              </a:rPr>
              <a:t>Science</a:t>
            </a:r>
            <a:r>
              <a:rPr lang="en-US" sz="3200" dirty="0" smtClean="0"/>
              <a:t>, 13 December 1968</a:t>
            </a:r>
            <a:endParaRPr lang="en-US" sz="3200" dirty="0"/>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327274" y="1843915"/>
            <a:ext cx="7324928" cy="34636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695259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705118" y="1685390"/>
            <a:ext cx="3924300" cy="3924300"/>
          </a:xfrm>
          <a:prstGeom prst="rect">
            <a:avLst/>
          </a:prstGeom>
        </p:spPr>
      </p:pic>
    </p:spTree>
    <p:extLst>
      <p:ext uri="{BB962C8B-B14F-4D97-AF65-F5344CB8AC3E}">
        <p14:creationId xmlns:p14="http://schemas.microsoft.com/office/powerpoint/2010/main" val="9224548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13712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4054301" y="405867"/>
            <a:ext cx="4030215" cy="6117045"/>
          </a:xfrm>
          <a:prstGeom prst="rect">
            <a:avLst/>
          </a:prstGeom>
        </p:spPr>
      </p:pic>
    </p:spTree>
    <p:extLst>
      <p:ext uri="{BB962C8B-B14F-4D97-AF65-F5344CB8AC3E}">
        <p14:creationId xmlns:p14="http://schemas.microsoft.com/office/powerpoint/2010/main" val="129979826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chor="ctr"/>
          <a:lstStyle/>
          <a:p>
            <a:pPr algn="r" rtl="1"/>
            <a:r>
              <a:rPr lang="fa-IR" dirty="0" smtClean="0">
                <a:solidFill>
                  <a:srgbClr val="FFFF00"/>
                </a:solidFill>
                <a:latin typeface="IRRoya" panose="02000503000000020002" pitchFamily="2" charset="-78"/>
                <a:cs typeface="IRRoya" panose="02000503000000020002" pitchFamily="2" charset="-78"/>
              </a:rPr>
              <a:t>اعتماد در ملت ها</a:t>
            </a:r>
            <a:endParaRPr lang="en-US" dirty="0">
              <a:solidFill>
                <a:srgbClr val="FFFF00"/>
              </a:solidFill>
              <a:latin typeface="IRRoya" panose="02000503000000020002" pitchFamily="2" charset="-78"/>
              <a:cs typeface="IRRoya" panose="02000503000000020002" pitchFamily="2" charset="-78"/>
            </a:endParaRP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5882712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FF00"/>
                </a:solidFill>
                <a:latin typeface="IRRoya" panose="02000503000000020002" pitchFamily="2" charset="-78"/>
                <a:cs typeface="IRRoya" panose="02000503000000020002" pitchFamily="2" charset="-78"/>
              </a:rPr>
              <a:t>پیمایش های مشهور</a:t>
            </a:r>
            <a:endParaRPr lang="en-US" dirty="0">
              <a:solidFill>
                <a:srgbClr val="FFFF00"/>
              </a:solidFill>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nSpc>
                <a:spcPct val="200000"/>
              </a:lnSpc>
            </a:pPr>
            <a:r>
              <a:rPr lang="en-US" sz="3200" dirty="0" smtClean="0"/>
              <a:t>WVS: World View Survey</a:t>
            </a:r>
          </a:p>
          <a:p>
            <a:pPr>
              <a:lnSpc>
                <a:spcPct val="200000"/>
              </a:lnSpc>
            </a:pPr>
            <a:r>
              <a:rPr lang="en-US" sz="3200" dirty="0" smtClean="0"/>
              <a:t>GSS: Global Social Survey</a:t>
            </a:r>
          </a:p>
          <a:p>
            <a:pPr>
              <a:lnSpc>
                <a:spcPct val="200000"/>
              </a:lnSpc>
            </a:pPr>
            <a:endParaRPr lang="en-US" sz="3200" dirty="0"/>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15773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William </a:t>
            </a:r>
            <a:r>
              <a:rPr lang="en-US" dirty="0" err="1" smtClean="0"/>
              <a:t>Beeman</a:t>
            </a:r>
            <a:r>
              <a:rPr lang="en-US" dirty="0" smtClean="0"/>
              <a:t> (1947) </a:t>
            </a:r>
            <a:br>
              <a:rPr lang="en-US" dirty="0" smtClean="0"/>
            </a:br>
            <a:r>
              <a:rPr lang="en-US" sz="2800" dirty="0" smtClean="0"/>
              <a:t>University of Minnesota</a:t>
            </a:r>
            <a:endParaRPr lang="en-US" sz="2800" dirty="0"/>
          </a:p>
        </p:txBody>
      </p:sp>
      <p:sp>
        <p:nvSpPr>
          <p:cNvPr id="3" name="Content Placeholder 2"/>
          <p:cNvSpPr>
            <a:spLocks noGrp="1"/>
          </p:cNvSpPr>
          <p:nvPr>
            <p:ph idx="1"/>
          </p:nvPr>
        </p:nvSpPr>
        <p:spPr/>
        <p:txBody>
          <a:bodyPr>
            <a:normAutofit/>
          </a:bodyPr>
          <a:lstStyle/>
          <a:p>
            <a:pPr algn="r" rtl="1">
              <a:spcAft>
                <a:spcPts val="1200"/>
              </a:spcAft>
            </a:pPr>
            <a:r>
              <a:rPr lang="fa-IR" sz="3600" dirty="0" smtClean="0">
                <a:latin typeface="IRRoya" panose="02000503000000020002" pitchFamily="2" charset="-78"/>
                <a:cs typeface="IRRoya" panose="02000503000000020002" pitchFamily="2" charset="-78"/>
              </a:rPr>
              <a:t>زرنگی </a:t>
            </a:r>
          </a:p>
          <a:p>
            <a:pPr algn="r" rtl="1">
              <a:spcAft>
                <a:spcPts val="1200"/>
              </a:spcAft>
            </a:pPr>
            <a:r>
              <a:rPr lang="fa-IR" sz="3600" dirty="0" smtClean="0">
                <a:latin typeface="IRRoya" panose="02000503000000020002" pitchFamily="2" charset="-78"/>
                <a:cs typeface="IRRoya" panose="02000503000000020002" pitchFamily="2" charset="-78"/>
              </a:rPr>
              <a:t>تعارف</a:t>
            </a:r>
          </a:p>
          <a:p>
            <a:pPr algn="r" rtl="1">
              <a:spcAft>
                <a:spcPts val="1200"/>
              </a:spcAft>
            </a:pPr>
            <a:r>
              <a:rPr lang="fa-IR" sz="3600" dirty="0" smtClean="0">
                <a:latin typeface="IRRoya" panose="02000503000000020002" pitchFamily="2" charset="-78"/>
                <a:cs typeface="IRRoya" panose="02000503000000020002" pitchFamily="2" charset="-78"/>
              </a:rPr>
              <a:t>فعل فرمودن</a:t>
            </a:r>
          </a:p>
          <a:p>
            <a:pPr algn="r" rtl="1">
              <a:spcAft>
                <a:spcPts val="1200"/>
              </a:spcAft>
            </a:pPr>
            <a:r>
              <a:rPr lang="fa-IR" sz="3600" dirty="0" smtClean="0">
                <a:latin typeface="IRRoya" panose="02000503000000020002" pitchFamily="2" charset="-78"/>
                <a:cs typeface="IRRoya" panose="02000503000000020002" pitchFamily="2" charset="-78"/>
              </a:rPr>
              <a:t>قربان شما</a:t>
            </a:r>
          </a:p>
          <a:p>
            <a:pPr algn="r" rtl="1">
              <a:spcAft>
                <a:spcPts val="1200"/>
              </a:spcAft>
            </a:pPr>
            <a:r>
              <a:rPr lang="fa-IR" sz="3600" dirty="0" smtClean="0">
                <a:latin typeface="IRRoya" panose="02000503000000020002" pitchFamily="2" charset="-78"/>
                <a:cs typeface="IRRoya" panose="02000503000000020002" pitchFamily="2" charset="-78"/>
              </a:rPr>
              <a:t>جان نثار</a:t>
            </a:r>
            <a:endParaRPr lang="en-US" sz="3600" dirty="0">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0"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5184" y="1853248"/>
            <a:ext cx="3364992" cy="3990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41287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latin typeface="IRRoya" panose="02000503000000020002" pitchFamily="2" charset="-78"/>
                <a:cs typeface="IRRoya" panose="02000503000000020002" pitchFamily="2" charset="-78"/>
              </a:rPr>
              <a:t>دو نوع اعتماد و سرمایه اجتماعی</a:t>
            </a:r>
            <a:endParaRPr lang="en-US" dirty="0">
              <a:latin typeface="IRRoya" panose="02000503000000020002" pitchFamily="2" charset="-78"/>
              <a:cs typeface="IRRoya" panose="02000503000000020002" pitchFamily="2" charset="-78"/>
            </a:endParaRPr>
          </a:p>
        </p:txBody>
      </p:sp>
      <p:sp>
        <p:nvSpPr>
          <p:cNvPr id="3" name="Content Placeholder 2"/>
          <p:cNvSpPr>
            <a:spLocks noGrp="1"/>
          </p:cNvSpPr>
          <p:nvPr>
            <p:ph sz="half" idx="1"/>
          </p:nvPr>
        </p:nvSpPr>
        <p:spPr/>
        <p:txBody>
          <a:bodyPr>
            <a:normAutofit/>
          </a:bodyPr>
          <a:lstStyle/>
          <a:p>
            <a:r>
              <a:rPr lang="en-US" sz="2800" i="1" dirty="0" smtClean="0"/>
              <a:t>Bridging (inclusive) social capital</a:t>
            </a:r>
          </a:p>
          <a:p>
            <a:endParaRPr lang="en-US" sz="2400" i="1" dirty="0" smtClean="0"/>
          </a:p>
          <a:p>
            <a:r>
              <a:rPr lang="en-US" sz="2800" i="1" dirty="0" smtClean="0"/>
              <a:t>Bonding (exclusive) social capital</a:t>
            </a:r>
            <a:endParaRPr lang="en-US" sz="3600" dirty="0"/>
          </a:p>
        </p:txBody>
      </p:sp>
      <p:sp>
        <p:nvSpPr>
          <p:cNvPr id="4" name="Content Placeholder 3"/>
          <p:cNvSpPr>
            <a:spLocks noGrp="1"/>
          </p:cNvSpPr>
          <p:nvPr>
            <p:ph sz="half" idx="2"/>
          </p:nvPr>
        </p:nvSpPr>
        <p:spPr/>
        <p:txBody>
          <a:bodyPr>
            <a:normAutofit/>
          </a:bodyPr>
          <a:lstStyle/>
          <a:p>
            <a:pPr algn="r" rtl="1"/>
            <a:r>
              <a:rPr lang="fa-IR" sz="3200" dirty="0" smtClean="0">
                <a:latin typeface="IRRoya" panose="02000503000000020002" pitchFamily="2" charset="-78"/>
                <a:cs typeface="IRRoya" panose="02000503000000020002" pitchFamily="2" charset="-78"/>
              </a:rPr>
              <a:t>سرمایه اجتماعی در برگیرنده یا وصل کننده</a:t>
            </a:r>
          </a:p>
          <a:p>
            <a:pPr algn="r" rtl="1"/>
            <a:endParaRPr lang="fa-IR" sz="3200" dirty="0">
              <a:latin typeface="IRRoya" panose="02000503000000020002" pitchFamily="2" charset="-78"/>
              <a:cs typeface="IRRoya" panose="02000503000000020002" pitchFamily="2" charset="-78"/>
            </a:endParaRPr>
          </a:p>
          <a:p>
            <a:pPr algn="r" rtl="1"/>
            <a:r>
              <a:rPr lang="fa-IR" sz="3200" dirty="0" smtClean="0">
                <a:latin typeface="IRRoya" panose="02000503000000020002" pitchFamily="2" charset="-78"/>
                <a:cs typeface="IRRoya" panose="02000503000000020002" pitchFamily="2" charset="-78"/>
              </a:rPr>
              <a:t>سرمایه اجتماعی حذف کننده </a:t>
            </a:r>
            <a:endParaRPr lang="en-US" sz="3200" dirty="0">
              <a:latin typeface="IRRoya" panose="02000503000000020002" pitchFamily="2" charset="-78"/>
              <a:cs typeface="IRRoya" panose="02000503000000020002" pitchFamily="2" charset="-78"/>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2387266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Robert Putnam </a:t>
            </a:r>
            <a:r>
              <a:rPr lang="en-US" baseline="-25000" dirty="0" smtClean="0"/>
              <a:t>(1941-)</a:t>
            </a:r>
            <a:endParaRPr lang="en-US" baseline="-25000" dirty="0"/>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6538244" y="1891560"/>
            <a:ext cx="3332131" cy="3911632"/>
          </a:xfrm>
          <a:prstGeom prst="rect">
            <a:avLst/>
          </a:prstGeom>
        </p:spPr>
      </p:pic>
    </p:spTree>
    <p:extLst>
      <p:ext uri="{BB962C8B-B14F-4D97-AF65-F5344CB8AC3E}">
        <p14:creationId xmlns:p14="http://schemas.microsoft.com/office/powerpoint/2010/main" val="39816580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7" name="Picture 6"/>
          <p:cNvPicPr>
            <a:picLocks noChangeAspect="1"/>
          </p:cNvPicPr>
          <p:nvPr/>
        </p:nvPicPr>
        <p:blipFill>
          <a:blip r:embed="rId2"/>
          <a:stretch>
            <a:fillRect/>
          </a:stretch>
        </p:blipFill>
        <p:spPr>
          <a:xfrm>
            <a:off x="3128481" y="295729"/>
            <a:ext cx="6248400" cy="6248400"/>
          </a:xfrm>
          <a:prstGeom prst="rect">
            <a:avLst/>
          </a:prstGeom>
        </p:spPr>
      </p:pic>
      <p:sp>
        <p:nvSpPr>
          <p:cNvPr id="8" name="TextBox 7"/>
          <p:cNvSpPr txBox="1"/>
          <p:nvPr/>
        </p:nvSpPr>
        <p:spPr>
          <a:xfrm>
            <a:off x="924674" y="2455524"/>
            <a:ext cx="1904689" cy="646331"/>
          </a:xfrm>
          <a:prstGeom prst="rect">
            <a:avLst/>
          </a:prstGeom>
          <a:noFill/>
        </p:spPr>
        <p:txBody>
          <a:bodyPr wrap="none" rtlCol="0">
            <a:spAutoFit/>
          </a:bodyPr>
          <a:lstStyle/>
          <a:p>
            <a:r>
              <a:rPr lang="fa-IR" sz="3600" dirty="0" smtClean="0">
                <a:latin typeface="IRRoya" panose="02000503000000020002" pitchFamily="2" charset="-78"/>
                <a:cs typeface="IRRoya" panose="02000503000000020002" pitchFamily="2" charset="-78"/>
              </a:rPr>
              <a:t>شعاع اعتماد</a:t>
            </a:r>
            <a:endParaRPr lang="en-US" sz="3600" dirty="0">
              <a:latin typeface="IRRoya" panose="02000503000000020002" pitchFamily="2" charset="-78"/>
              <a:cs typeface="IRRoya" panose="02000503000000020002" pitchFamily="2" charset="-78"/>
            </a:endParaRPr>
          </a:p>
        </p:txBody>
      </p:sp>
    </p:spTree>
    <p:extLst>
      <p:ext uri="{BB962C8B-B14F-4D97-AF65-F5344CB8AC3E}">
        <p14:creationId xmlns:p14="http://schemas.microsoft.com/office/powerpoint/2010/main" val="31151810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231796" y="1191777"/>
            <a:ext cx="8860321" cy="4371840"/>
          </a:xfrm>
          <a:prstGeom prst="rect">
            <a:avLst/>
          </a:prstGeom>
        </p:spPr>
      </p:pic>
      <p:sp>
        <p:nvSpPr>
          <p:cNvPr id="5" name="Isosceles Triangle 4"/>
          <p:cNvSpPr/>
          <p:nvPr/>
        </p:nvSpPr>
        <p:spPr>
          <a:xfrm rot="10800000">
            <a:off x="3554858" y="2506892"/>
            <a:ext cx="6123398" cy="1664415"/>
          </a:xfrm>
          <a:prstGeom prst="triangle">
            <a:avLst>
              <a:gd name="adj" fmla="val 0"/>
            </a:avLst>
          </a:prstGeom>
          <a:solidFill>
            <a:schemeClr val="accent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rot="910761">
            <a:off x="2598661" y="3286625"/>
            <a:ext cx="7177669" cy="336050"/>
          </a:xfrm>
          <a:prstGeom prst="roundRect">
            <a:avLst>
              <a:gd name="adj" fmla="val 50000"/>
            </a:avLst>
          </a:prstGeom>
          <a:solidFill>
            <a:schemeClr val="accent4">
              <a:lumMod val="75000"/>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p:cNvSpPr/>
          <p:nvPr/>
        </p:nvSpPr>
        <p:spPr>
          <a:xfrm>
            <a:off x="2767868" y="2774022"/>
            <a:ext cx="6807647" cy="1813319"/>
          </a:xfrm>
          <a:prstGeom prst="triangle">
            <a:avLst>
              <a:gd name="adj" fmla="val 0"/>
            </a:avLst>
          </a:prstGeom>
          <a:solidFill>
            <a:srgbClr val="92D050">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47964" y="6000108"/>
            <a:ext cx="4011034" cy="369332"/>
          </a:xfrm>
          <a:prstGeom prst="rect">
            <a:avLst/>
          </a:prstGeom>
          <a:noFill/>
        </p:spPr>
        <p:txBody>
          <a:bodyPr wrap="none" rtlCol="0">
            <a:spAutoFit/>
          </a:bodyPr>
          <a:lstStyle/>
          <a:p>
            <a:r>
              <a:rPr lang="en-US" dirty="0"/>
              <a:t>Inclusive General Trust </a:t>
            </a:r>
            <a:r>
              <a:rPr lang="en-US" dirty="0" smtClean="0"/>
              <a:t>Scale </a:t>
            </a:r>
            <a:r>
              <a:rPr lang="en-US" dirty="0"/>
              <a:t>(IGTS)</a:t>
            </a:r>
          </a:p>
        </p:txBody>
      </p:sp>
    </p:spTree>
    <p:extLst>
      <p:ext uri="{BB962C8B-B14F-4D97-AF65-F5344CB8AC3E}">
        <p14:creationId xmlns:p14="http://schemas.microsoft.com/office/powerpoint/2010/main" val="2916248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419029" y="0"/>
            <a:ext cx="7040880" cy="6858000"/>
          </a:xfrm>
          <a:prstGeom prst="rect">
            <a:avLst/>
          </a:prstGeom>
        </p:spPr>
      </p:pic>
      <p:sp>
        <p:nvSpPr>
          <p:cNvPr id="5" name="Rectangle 4"/>
          <p:cNvSpPr/>
          <p:nvPr/>
        </p:nvSpPr>
        <p:spPr>
          <a:xfrm>
            <a:off x="4530903" y="6575461"/>
            <a:ext cx="3195263" cy="28253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986373" y="606175"/>
            <a:ext cx="830677" cy="461665"/>
          </a:xfrm>
          <a:prstGeom prst="rect">
            <a:avLst/>
          </a:prstGeom>
          <a:noFill/>
        </p:spPr>
        <p:txBody>
          <a:bodyPr wrap="none" rtlCol="0">
            <a:spAutoFit/>
          </a:bodyPr>
          <a:lstStyle/>
          <a:p>
            <a:r>
              <a:rPr lang="en-US" sz="2400" b="1" dirty="0" smtClean="0">
                <a:solidFill>
                  <a:schemeClr val="bg1"/>
                </a:solidFill>
              </a:rPr>
              <a:t>GDP</a:t>
            </a:r>
            <a:endParaRPr lang="en-US" b="1" dirty="0">
              <a:solidFill>
                <a:schemeClr val="bg1"/>
              </a:solidFill>
            </a:endParaRPr>
          </a:p>
        </p:txBody>
      </p:sp>
      <p:sp>
        <p:nvSpPr>
          <p:cNvPr id="7" name="TextBox 6"/>
          <p:cNvSpPr txBox="1"/>
          <p:nvPr/>
        </p:nvSpPr>
        <p:spPr>
          <a:xfrm>
            <a:off x="3738087" y="1241464"/>
            <a:ext cx="1138453" cy="461665"/>
          </a:xfrm>
          <a:prstGeom prst="rect">
            <a:avLst/>
          </a:prstGeom>
          <a:noFill/>
        </p:spPr>
        <p:txBody>
          <a:bodyPr wrap="none" rtlCol="0">
            <a:spAutoFit/>
          </a:bodyPr>
          <a:lstStyle/>
          <a:p>
            <a:r>
              <a:rPr lang="fa-IR" sz="2400" b="1" dirty="0" smtClean="0">
                <a:solidFill>
                  <a:schemeClr val="bg1"/>
                </a:solidFill>
                <a:latin typeface="IRRoya" panose="02000503000000020002" pitchFamily="2" charset="-78"/>
                <a:cs typeface="IRRoya" panose="02000503000000020002" pitchFamily="2" charset="-78"/>
              </a:rPr>
              <a:t>تحصیلات</a:t>
            </a:r>
            <a:endParaRPr lang="en-US" b="1" dirty="0">
              <a:solidFill>
                <a:schemeClr val="bg1"/>
              </a:solidFill>
              <a:latin typeface="IRRoya" panose="02000503000000020002" pitchFamily="2" charset="-78"/>
              <a:cs typeface="IRRoya" panose="02000503000000020002" pitchFamily="2" charset="-78"/>
            </a:endParaRPr>
          </a:p>
        </p:txBody>
      </p:sp>
    </p:spTree>
    <p:extLst>
      <p:ext uri="{BB962C8B-B14F-4D97-AF65-F5344CB8AC3E}">
        <p14:creationId xmlns:p14="http://schemas.microsoft.com/office/powerpoint/2010/main" val="1546995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 presetClass="exit" presetSubtype="10" fill="hold" grpId="0" nodeType="clickEffect">
                                  <p:stCondLst>
                                    <p:cond delay="0"/>
                                  </p:stCondLst>
                                  <p:childTnLst>
                                    <p:animEffect transition="out" filter="checkerboard(across)">
                                      <p:cBhvr>
                                        <p:cTn id="20" dur="500"/>
                                        <p:tgtEl>
                                          <p:spTgt spid="5"/>
                                        </p:tgtEl>
                                      </p:cBhvr>
                                    </p:animEffect>
                                    <p:set>
                                      <p:cBhvr>
                                        <p:cTn id="2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Harry </a:t>
            </a:r>
            <a:r>
              <a:rPr lang="en-US" sz="4000" dirty="0" err="1" smtClean="0"/>
              <a:t>Triandis</a:t>
            </a:r>
            <a:r>
              <a:rPr lang="en-US" sz="4000" dirty="0"/>
              <a:t> </a:t>
            </a:r>
            <a:r>
              <a:rPr lang="en-US" sz="4000" baseline="-25000" dirty="0"/>
              <a:t>(1926 – </a:t>
            </a:r>
            <a:r>
              <a:rPr lang="en-US" sz="4000" baseline="-25000" dirty="0" smtClean="0"/>
              <a:t>2019</a:t>
            </a:r>
            <a:r>
              <a:rPr lang="en-US" sz="4000" baseline="-25000" dirty="0"/>
              <a:t>) </a:t>
            </a:r>
          </a:p>
        </p:txBody>
      </p:sp>
      <p:sp>
        <p:nvSpPr>
          <p:cNvPr id="3" name="Content Placeholder 2"/>
          <p:cNvSpPr>
            <a:spLocks noGrp="1"/>
          </p:cNvSpPr>
          <p:nvPr>
            <p:ph idx="1"/>
          </p:nvPr>
        </p:nvSpPr>
        <p:spPr/>
        <p:txBody>
          <a:bodyPr>
            <a:normAutofit/>
          </a:bodyPr>
          <a:lstStyle/>
          <a:p>
            <a:pPr>
              <a:lnSpc>
                <a:spcPct val="150000"/>
              </a:lnSpc>
            </a:pPr>
            <a:r>
              <a:rPr lang="en-US" sz="2800" dirty="0" smtClean="0"/>
              <a:t>Collectivism-Individualism</a:t>
            </a:r>
          </a:p>
          <a:p>
            <a:pPr>
              <a:lnSpc>
                <a:spcPct val="150000"/>
              </a:lnSpc>
            </a:pPr>
            <a:r>
              <a:rPr lang="en-US" sz="2800" dirty="0" smtClean="0"/>
              <a:t>Social desirability</a:t>
            </a:r>
          </a:p>
          <a:p>
            <a:pPr>
              <a:lnSpc>
                <a:spcPct val="150000"/>
              </a:lnSpc>
            </a:pPr>
            <a:r>
              <a:rPr lang="en-US" sz="2800" dirty="0" smtClean="0"/>
              <a:t>Shame cultures</a:t>
            </a:r>
            <a:endParaRPr lang="en-US" sz="2800" dirty="0"/>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6" name="Picture 5"/>
          <p:cNvPicPr>
            <a:picLocks noChangeAspect="1"/>
          </p:cNvPicPr>
          <p:nvPr/>
        </p:nvPicPr>
        <p:blipFill>
          <a:blip r:embed="rId2"/>
          <a:stretch>
            <a:fillRect/>
          </a:stretch>
        </p:blipFill>
        <p:spPr>
          <a:xfrm>
            <a:off x="6325578" y="2272328"/>
            <a:ext cx="3724275" cy="3756660"/>
          </a:xfrm>
          <a:prstGeom prst="rect">
            <a:avLst/>
          </a:prstGeom>
        </p:spPr>
      </p:pic>
    </p:spTree>
    <p:extLst>
      <p:ext uri="{BB962C8B-B14F-4D97-AF65-F5344CB8AC3E}">
        <p14:creationId xmlns:p14="http://schemas.microsoft.com/office/powerpoint/2010/main" val="862156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885913" y="1145575"/>
            <a:ext cx="7425793" cy="4726260"/>
          </a:xfrm>
          <a:prstGeom prst="rect">
            <a:avLst/>
          </a:prstGeom>
        </p:spPr>
      </p:pic>
    </p:spTree>
    <p:extLst>
      <p:ext uri="{BB962C8B-B14F-4D97-AF65-F5344CB8AC3E}">
        <p14:creationId xmlns:p14="http://schemas.microsoft.com/office/powerpoint/2010/main" val="116110819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Toshio </a:t>
            </a:r>
            <a:r>
              <a:rPr lang="en-US" dirty="0" smtClean="0"/>
              <a:t>Yamagishi </a:t>
            </a:r>
            <a:r>
              <a:rPr lang="en-US" baseline="-25000" dirty="0" smtClean="0"/>
              <a:t>(1948-2018)</a:t>
            </a:r>
            <a:endParaRPr lang="en-US" baseline="-25000" dirty="0"/>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2050" name="Picture 2" descr="https://soc.washington.edu/sites/soc/files/styles/large/public/images/toshio.jpg?itok=8S-zCe3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274" y="1562451"/>
            <a:ext cx="350520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344405" y="1505301"/>
            <a:ext cx="2818074" cy="4248860"/>
          </a:xfrm>
          <a:prstGeom prst="rect">
            <a:avLst/>
          </a:prstGeom>
        </p:spPr>
      </p:pic>
      <p:pic>
        <p:nvPicPr>
          <p:cNvPr id="6" name="Picture 5"/>
          <p:cNvPicPr>
            <a:picLocks noChangeAspect="1"/>
          </p:cNvPicPr>
          <p:nvPr/>
        </p:nvPicPr>
        <p:blipFill>
          <a:blip r:embed="rId4"/>
          <a:stretch>
            <a:fillRect/>
          </a:stretch>
        </p:blipFill>
        <p:spPr>
          <a:xfrm>
            <a:off x="2990458" y="2120370"/>
            <a:ext cx="2780716" cy="4282410"/>
          </a:xfrm>
          <a:prstGeom prst="rect">
            <a:avLst/>
          </a:prstGeom>
        </p:spPr>
      </p:pic>
    </p:spTree>
    <p:extLst>
      <p:ext uri="{BB962C8B-B14F-4D97-AF65-F5344CB8AC3E}">
        <p14:creationId xmlns:p14="http://schemas.microsoft.com/office/powerpoint/2010/main" val="236868419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r" rtl="1"/>
            <a:r>
              <a:rPr lang="fa-IR" sz="4400" dirty="0" smtClean="0">
                <a:latin typeface="IRRoya" panose="02000503000000020002" pitchFamily="2" charset="-78"/>
                <a:cs typeface="IRRoya" panose="02000503000000020002" pitchFamily="2" charset="-78"/>
              </a:rPr>
              <a:t>جامعه جمع گرا ایجاد امنیت می کند اما اعتماد را از بین می برد!</a:t>
            </a:r>
            <a:endParaRPr lang="en-US" sz="4400" dirty="0">
              <a:latin typeface="IRRoya" panose="02000503000000020002" pitchFamily="2" charset="-78"/>
              <a:cs typeface="IRRoya" panose="02000503000000020002" pitchFamily="2" charset="-78"/>
            </a:endParaRPr>
          </a:p>
        </p:txBody>
      </p:sp>
      <p:sp>
        <p:nvSpPr>
          <p:cNvPr id="3" name="Text Placeholder 2"/>
          <p:cNvSpPr>
            <a:spLocks noGrp="1"/>
          </p:cNvSpPr>
          <p:nvPr>
            <p:ph type="body" idx="1"/>
          </p:nvPr>
        </p:nvSpPr>
        <p:spPr>
          <a:xfrm>
            <a:off x="708917" y="4777381"/>
            <a:ext cx="10324954" cy="860400"/>
          </a:xfrm>
        </p:spPr>
        <p:txBody>
          <a:bodyPr anchor="ctr">
            <a:normAutofit/>
          </a:bodyPr>
          <a:lstStyle/>
          <a:p>
            <a:r>
              <a:rPr lang="en-US" sz="2400" b="1" i="1" dirty="0">
                <a:solidFill>
                  <a:srgbClr val="FFFF00"/>
                </a:solidFill>
              </a:rPr>
              <a:t>the collectivist </a:t>
            </a:r>
            <a:r>
              <a:rPr lang="en-US" sz="2400" b="1" i="1" dirty="0" smtClean="0">
                <a:solidFill>
                  <a:srgbClr val="FFFF00"/>
                </a:solidFill>
              </a:rPr>
              <a:t>society</a:t>
            </a:r>
            <a:r>
              <a:rPr lang="fa-IR" sz="2400" b="1" i="1" dirty="0" smtClean="0">
                <a:solidFill>
                  <a:srgbClr val="FFFF00"/>
                </a:solidFill>
              </a:rPr>
              <a:t> </a:t>
            </a:r>
            <a:r>
              <a:rPr lang="en-US" sz="2400" b="1" i="1" dirty="0" smtClean="0">
                <a:solidFill>
                  <a:srgbClr val="FFFF00"/>
                </a:solidFill>
              </a:rPr>
              <a:t>produces </a:t>
            </a:r>
            <a:r>
              <a:rPr lang="en-US" sz="2400" b="1" i="1" dirty="0">
                <a:solidFill>
                  <a:srgbClr val="FFFF00"/>
                </a:solidFill>
              </a:rPr>
              <a:t>security but destroys trust</a:t>
            </a:r>
            <a:r>
              <a:rPr lang="en-US" sz="2400" dirty="0">
                <a:solidFill>
                  <a:srgbClr val="FFFF00"/>
                </a:solidFill>
              </a:rPr>
              <a:t>.</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16798106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425731" y="1447800"/>
            <a:ext cx="10094437" cy="4051080"/>
          </a:xfrm>
          <a:prstGeom prst="rect">
            <a:avLst/>
          </a:prstGeom>
        </p:spPr>
      </p:pic>
      <p:sp>
        <p:nvSpPr>
          <p:cNvPr id="5" name="TextBox 4"/>
          <p:cNvSpPr txBox="1"/>
          <p:nvPr/>
        </p:nvSpPr>
        <p:spPr>
          <a:xfrm>
            <a:off x="1047964" y="6000108"/>
            <a:ext cx="4011034" cy="369332"/>
          </a:xfrm>
          <a:prstGeom prst="rect">
            <a:avLst/>
          </a:prstGeom>
          <a:noFill/>
        </p:spPr>
        <p:txBody>
          <a:bodyPr wrap="none" rtlCol="0">
            <a:spAutoFit/>
          </a:bodyPr>
          <a:lstStyle/>
          <a:p>
            <a:r>
              <a:rPr lang="en-US" dirty="0"/>
              <a:t>Inclusive General Trust </a:t>
            </a:r>
            <a:r>
              <a:rPr lang="en-US" dirty="0" smtClean="0"/>
              <a:t>Scale </a:t>
            </a:r>
            <a:r>
              <a:rPr lang="en-US" dirty="0"/>
              <a:t>(IGTS)</a:t>
            </a:r>
          </a:p>
        </p:txBody>
      </p:sp>
      <p:sp>
        <p:nvSpPr>
          <p:cNvPr id="6" name="Horizontal Scroll 5"/>
          <p:cNvSpPr/>
          <p:nvPr/>
        </p:nvSpPr>
        <p:spPr>
          <a:xfrm>
            <a:off x="1263721" y="295729"/>
            <a:ext cx="8239875" cy="1364267"/>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t>The </a:t>
            </a:r>
            <a:r>
              <a:rPr lang="en-US" sz="3200" i="1" dirty="0" smtClean="0"/>
              <a:t>Ecological Correlation Problem</a:t>
            </a:r>
            <a:endParaRPr lang="en-US" sz="3200" dirty="0"/>
          </a:p>
        </p:txBody>
      </p:sp>
    </p:spTree>
    <p:extLst>
      <p:ext uri="{BB962C8B-B14F-4D97-AF65-F5344CB8AC3E}">
        <p14:creationId xmlns:p14="http://schemas.microsoft.com/office/powerpoint/2010/main" val="204584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1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6396035" y="923772"/>
            <a:ext cx="3088100" cy="4810125"/>
          </a:xfrm>
          <a:prstGeom prst="rect">
            <a:avLst/>
          </a:prstGeom>
        </p:spPr>
      </p:pic>
      <p:pic>
        <p:nvPicPr>
          <p:cNvPr id="5" name="Picture 4"/>
          <p:cNvPicPr>
            <a:picLocks noChangeAspect="1"/>
          </p:cNvPicPr>
          <p:nvPr/>
        </p:nvPicPr>
        <p:blipFill>
          <a:blip r:embed="rId3"/>
          <a:stretch>
            <a:fillRect/>
          </a:stretch>
        </p:blipFill>
        <p:spPr>
          <a:xfrm>
            <a:off x="2132647" y="946696"/>
            <a:ext cx="3192529" cy="4787201"/>
          </a:xfrm>
          <a:prstGeom prst="rect">
            <a:avLst/>
          </a:prstGeom>
        </p:spPr>
      </p:pic>
    </p:spTree>
    <p:extLst>
      <p:ext uri="{BB962C8B-B14F-4D97-AF65-F5344CB8AC3E}">
        <p14:creationId xmlns:p14="http://schemas.microsoft.com/office/powerpoint/2010/main" val="180731834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a-IR" sz="5400" dirty="0" smtClean="0">
                <a:solidFill>
                  <a:schemeClr val="bg1"/>
                </a:solidFill>
                <a:latin typeface="IRRoya" panose="02000503000000020002" pitchFamily="2" charset="-78"/>
                <a:cs typeface="IRRoya" panose="02000503000000020002" pitchFamily="2" charset="-78"/>
              </a:rPr>
              <a:t>ماهیتی (پایدار) است یا تجربی (گذرا)؟</a:t>
            </a:r>
            <a:endParaRPr lang="en-US" sz="5400" dirty="0">
              <a:solidFill>
                <a:schemeClr val="bg1"/>
              </a:solidFill>
              <a:latin typeface="IRRoya" panose="02000503000000020002" pitchFamily="2" charset="-78"/>
              <a:cs typeface="IRRoya" panose="02000503000000020002" pitchFamily="2" charset="-78"/>
            </a:endParaRP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5" name="Rectangle 4"/>
          <p:cNvSpPr/>
          <p:nvPr/>
        </p:nvSpPr>
        <p:spPr>
          <a:xfrm>
            <a:off x="821933" y="5245950"/>
            <a:ext cx="536311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Arial Rounded MT Bold" panose="020F0704030504030204" pitchFamily="34" charset="0"/>
              </a:rPr>
              <a:t>Dispositional  or Experiential?</a:t>
            </a:r>
            <a:endParaRPr lang="en-US" sz="2400" dirty="0">
              <a:latin typeface="Arial Rounded MT Bold" panose="020F0704030504030204" pitchFamily="34" charset="0"/>
            </a:endParaRPr>
          </a:p>
        </p:txBody>
      </p:sp>
    </p:spTree>
    <p:extLst>
      <p:ext uri="{BB962C8B-B14F-4D97-AF65-F5344CB8AC3E}">
        <p14:creationId xmlns:p14="http://schemas.microsoft.com/office/powerpoint/2010/main" val="9185644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solidFill>
                  <a:srgbClr val="FFFF00"/>
                </a:solidFill>
                <a:latin typeface="IRRoya" panose="02000503000000020002" pitchFamily="2" charset="-78"/>
                <a:cs typeface="IRRoya" panose="02000503000000020002" pitchFamily="2" charset="-78"/>
              </a:rPr>
              <a:t>دو نگاه عمده به مقوله اعتماد</a:t>
            </a:r>
            <a:endParaRPr lang="en-US" dirty="0">
              <a:solidFill>
                <a:srgbClr val="FFFF00"/>
              </a:solidFill>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marL="0" indent="0" algn="ctr">
              <a:lnSpc>
                <a:spcPct val="150000"/>
              </a:lnSpc>
              <a:buNone/>
            </a:pPr>
            <a:r>
              <a:rPr lang="en-US" sz="3200" dirty="0"/>
              <a:t>‘</a:t>
            </a:r>
            <a:r>
              <a:rPr lang="en-US" sz="3200" dirty="0" smtClean="0"/>
              <a:t>impressionable years</a:t>
            </a:r>
            <a:r>
              <a:rPr lang="en-US" sz="3200" dirty="0"/>
              <a:t>’ hypothesis </a:t>
            </a:r>
            <a:endParaRPr lang="en-US" sz="3200" dirty="0" smtClean="0"/>
          </a:p>
          <a:p>
            <a:pPr marL="0" indent="0" algn="ctr">
              <a:lnSpc>
                <a:spcPct val="150000"/>
              </a:lnSpc>
              <a:buNone/>
            </a:pPr>
            <a:r>
              <a:rPr lang="en-US" sz="3200" dirty="0" smtClean="0"/>
              <a:t>versus</a:t>
            </a:r>
          </a:p>
          <a:p>
            <a:pPr marL="0" indent="0" algn="ctr">
              <a:lnSpc>
                <a:spcPct val="150000"/>
              </a:lnSpc>
              <a:buNone/>
            </a:pPr>
            <a:r>
              <a:rPr lang="en-US" sz="3200" dirty="0" smtClean="0"/>
              <a:t>‘</a:t>
            </a:r>
            <a:r>
              <a:rPr lang="en-US" sz="3200" dirty="0"/>
              <a:t>lifelong </a:t>
            </a:r>
            <a:r>
              <a:rPr lang="en-US" sz="3200" dirty="0" smtClean="0"/>
              <a:t>openness to </a:t>
            </a:r>
            <a:r>
              <a:rPr lang="en-US" sz="3200" dirty="0"/>
              <a:t>experience’ hypothesis</a:t>
            </a: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5407211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a:solidFill>
            <a:schemeClr val="dk1">
              <a:alpha val="83000"/>
            </a:schemeClr>
          </a:solidFill>
        </p:spPr>
        <p:style>
          <a:lnRef idx="2">
            <a:schemeClr val="dk1">
              <a:shade val="50000"/>
            </a:schemeClr>
          </a:lnRef>
          <a:fillRef idx="1">
            <a:schemeClr val="dk1"/>
          </a:fillRef>
          <a:effectRef idx="0">
            <a:schemeClr val="dk1"/>
          </a:effectRef>
          <a:fontRef idx="minor">
            <a:schemeClr val="lt1"/>
          </a:fontRef>
        </p:style>
        <p:txBody>
          <a:bodyPr anchor="ctr">
            <a:normAutofit/>
          </a:bodyPr>
          <a:lstStyle/>
          <a:p>
            <a:pPr algn="r" rtl="1">
              <a:lnSpc>
                <a:spcPct val="150000"/>
              </a:lnSpc>
            </a:pPr>
            <a:r>
              <a:rPr lang="fa-IR" sz="3600" dirty="0" smtClean="0">
                <a:solidFill>
                  <a:srgbClr val="FFFF00"/>
                </a:solidFill>
                <a:latin typeface="IRRoya" panose="02000503000000020002" pitchFamily="2" charset="-78"/>
                <a:cs typeface="IRRoya" panose="02000503000000020002" pitchFamily="2" charset="-78"/>
              </a:rPr>
              <a:t>انتقال بین نسلی اعتماد</a:t>
            </a:r>
          </a:p>
          <a:p>
            <a:pPr algn="r" rtl="1">
              <a:lnSpc>
                <a:spcPct val="150000"/>
              </a:lnSpc>
            </a:pPr>
            <a:r>
              <a:rPr lang="fa-IR" sz="3600" dirty="0" smtClean="0">
                <a:solidFill>
                  <a:srgbClr val="FFFF00"/>
                </a:solidFill>
                <a:latin typeface="IRRoya" panose="02000503000000020002" pitchFamily="2" charset="-78"/>
                <a:cs typeface="IRRoya" panose="02000503000000020002" pitchFamily="2" charset="-78"/>
              </a:rPr>
              <a:t>ثبات اعتماد در طی عمر</a:t>
            </a:r>
          </a:p>
          <a:p>
            <a:pPr algn="r" rtl="1">
              <a:lnSpc>
                <a:spcPct val="150000"/>
              </a:lnSpc>
            </a:pPr>
            <a:r>
              <a:rPr lang="fa-IR" sz="3600" dirty="0" smtClean="0">
                <a:solidFill>
                  <a:srgbClr val="FFFF00"/>
                </a:solidFill>
                <a:latin typeface="IRRoya" panose="02000503000000020002" pitchFamily="2" charset="-78"/>
                <a:cs typeface="IRRoya" panose="02000503000000020002" pitchFamily="2" charset="-78"/>
              </a:rPr>
              <a:t>صفات شخصیتی مرتبط با اعتماد</a:t>
            </a:r>
          </a:p>
          <a:p>
            <a:pPr algn="r" rtl="1">
              <a:lnSpc>
                <a:spcPct val="150000"/>
              </a:lnSpc>
            </a:pPr>
            <a:r>
              <a:rPr lang="fa-IR" sz="3600" dirty="0" smtClean="0">
                <a:solidFill>
                  <a:srgbClr val="FFFF00"/>
                </a:solidFill>
                <a:latin typeface="IRRoya" panose="02000503000000020002" pitchFamily="2" charset="-78"/>
                <a:cs typeface="IRRoya" panose="02000503000000020002" pitchFamily="2" charset="-78"/>
              </a:rPr>
              <a:t>هوش و اعتماد</a:t>
            </a:r>
            <a:endParaRPr lang="en-US" sz="3600" dirty="0">
              <a:solidFill>
                <a:srgbClr val="FFFF00"/>
              </a:solidFill>
              <a:latin typeface="IRRoya" panose="02000503000000020002" pitchFamily="2" charset="-78"/>
              <a:cs typeface="IRRoya" panose="02000503000000020002" pitchFamily="2" charset="-78"/>
            </a:endParaRP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1418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59596" y="1310019"/>
            <a:ext cx="11537879" cy="4785000"/>
          </a:xfrm>
          <a:prstGeom prst="rect">
            <a:avLst/>
          </a:prstGeom>
        </p:spPr>
      </p:pic>
    </p:spTree>
    <p:extLst>
      <p:ext uri="{BB962C8B-B14F-4D97-AF65-F5344CB8AC3E}">
        <p14:creationId xmlns:p14="http://schemas.microsoft.com/office/powerpoint/2010/main" val="41167566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534257" y="223810"/>
            <a:ext cx="9729627" cy="6146167"/>
          </a:xfrm>
          <a:prstGeom prst="rect">
            <a:avLst/>
          </a:prstGeom>
        </p:spPr>
      </p:pic>
    </p:spTree>
    <p:extLst>
      <p:ext uri="{BB962C8B-B14F-4D97-AF65-F5344CB8AC3E}">
        <p14:creationId xmlns:p14="http://schemas.microsoft.com/office/powerpoint/2010/main" val="282689323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2000" b="-6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4" name="Oval 3"/>
          <p:cNvSpPr>
            <a:spLocks noChangeAspect="1"/>
          </p:cNvSpPr>
          <p:nvPr/>
        </p:nvSpPr>
        <p:spPr>
          <a:xfrm>
            <a:off x="760286" y="3513760"/>
            <a:ext cx="2912039" cy="2912039"/>
          </a:xfrm>
          <a:prstGeom prst="ellipse">
            <a:avLst/>
          </a:prstGeom>
          <a:noFill/>
          <a:ln w="95250">
            <a:solidFill>
              <a:srgbClr val="FFFF00">
                <a:alpha val="92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 name="Oval 4"/>
          <p:cNvSpPr>
            <a:spLocks noChangeAspect="1"/>
          </p:cNvSpPr>
          <p:nvPr/>
        </p:nvSpPr>
        <p:spPr>
          <a:xfrm>
            <a:off x="8505288" y="193495"/>
            <a:ext cx="2912039" cy="2912039"/>
          </a:xfrm>
          <a:prstGeom prst="ellipse">
            <a:avLst/>
          </a:prstGeom>
          <a:noFill/>
          <a:ln w="95250">
            <a:solidFill>
              <a:srgbClr val="FFFF00">
                <a:alpha val="92000"/>
              </a:srgb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6042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3100789" y="406596"/>
            <a:ext cx="7251751" cy="6127001"/>
          </a:xfrm>
          <a:prstGeom prst="rect">
            <a:avLst/>
          </a:prstGeom>
        </p:spPr>
      </p:pic>
      <p:sp>
        <p:nvSpPr>
          <p:cNvPr id="5" name="TextBox 4"/>
          <p:cNvSpPr txBox="1"/>
          <p:nvPr/>
        </p:nvSpPr>
        <p:spPr>
          <a:xfrm>
            <a:off x="226031" y="1174283"/>
            <a:ext cx="2650733"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white"/>
                </a:solidFill>
                <a:effectLst/>
                <a:uLnTx/>
                <a:uFillTx/>
                <a:latin typeface="Century Gothic" panose="020B0502020202020204"/>
                <a:ea typeface="+mn-ea"/>
                <a:cs typeface="+mn-cs"/>
              </a:rPr>
              <a:t>Cesarini</a:t>
            </a:r>
            <a:r>
              <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rPr>
              <a:t> D, Dawes CT, Fowler JH, </a:t>
            </a:r>
            <a:r>
              <a:rPr kumimoji="0" lang="en-US" sz="1600" b="0" i="0" u="none" strike="noStrike" kern="1200" cap="none" spc="0" normalizeH="0" baseline="0" noProof="0" dirty="0" err="1">
                <a:ln>
                  <a:noFill/>
                </a:ln>
                <a:solidFill>
                  <a:prstClr val="white"/>
                </a:solidFill>
                <a:effectLst/>
                <a:uLnTx/>
                <a:uFillTx/>
                <a:latin typeface="Century Gothic" panose="020B0502020202020204"/>
                <a:ea typeface="+mn-ea"/>
                <a:cs typeface="+mn-cs"/>
              </a:rPr>
              <a:t>Johannesson</a:t>
            </a:r>
            <a:r>
              <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rPr>
              <a:t> M, Lichtenstein P, Wallace B. Heritability of cooperative behavior in the trust game. </a:t>
            </a:r>
            <a:r>
              <a:rPr kumimoji="0" lang="en-US" sz="1600" b="0" i="1" u="none" strike="noStrike" kern="1200" cap="none" spc="0" normalizeH="0" baseline="0" noProof="0" dirty="0" err="1">
                <a:ln>
                  <a:noFill/>
                </a:ln>
                <a:solidFill>
                  <a:prstClr val="white"/>
                </a:solidFill>
                <a:effectLst/>
                <a:uLnTx/>
                <a:uFillTx/>
                <a:latin typeface="Century Gothic" panose="020B0502020202020204"/>
                <a:ea typeface="+mn-ea"/>
                <a:cs typeface="+mn-cs"/>
              </a:rPr>
              <a:t>Proc</a:t>
            </a:r>
            <a:r>
              <a:rPr kumimoji="0" lang="en-US" sz="1600" b="0" i="1" u="none" strike="noStrike" kern="1200" cap="none" spc="0" normalizeH="0" baseline="0" noProof="0" dirty="0">
                <a:ln>
                  <a:noFill/>
                </a:ln>
                <a:solidFill>
                  <a:prstClr val="white"/>
                </a:solidFill>
                <a:effectLst/>
                <a:uLnTx/>
                <a:uFillTx/>
                <a:latin typeface="Century Gothic" panose="020B0502020202020204"/>
                <a:ea typeface="+mn-ea"/>
                <a:cs typeface="+mn-cs"/>
              </a:rPr>
              <a:t> Natl </a:t>
            </a:r>
            <a:r>
              <a:rPr kumimoji="0" lang="en-US" sz="1600" b="0" i="1" u="none" strike="noStrike" kern="1200" cap="none" spc="0" normalizeH="0" baseline="0" noProof="0" dirty="0" err="1">
                <a:ln>
                  <a:noFill/>
                </a:ln>
                <a:solidFill>
                  <a:prstClr val="white"/>
                </a:solidFill>
                <a:effectLst/>
                <a:uLnTx/>
                <a:uFillTx/>
                <a:latin typeface="Century Gothic" panose="020B0502020202020204"/>
                <a:ea typeface="+mn-ea"/>
                <a:cs typeface="+mn-cs"/>
              </a:rPr>
              <a:t>Acad</a:t>
            </a:r>
            <a:r>
              <a:rPr kumimoji="0" lang="en-US" sz="1600" b="0" i="1" u="none" strike="noStrike" kern="1200" cap="none" spc="0" normalizeH="0" baseline="0" noProof="0" dirty="0">
                <a:ln>
                  <a:noFill/>
                </a:ln>
                <a:solidFill>
                  <a:prstClr val="white"/>
                </a:solidFill>
                <a:effectLst/>
                <a:uLnTx/>
                <a:uFillTx/>
                <a:latin typeface="Century Gothic" panose="020B0502020202020204"/>
                <a:ea typeface="+mn-ea"/>
                <a:cs typeface="+mn-cs"/>
              </a:rPr>
              <a:t> </a:t>
            </a:r>
            <a:r>
              <a:rPr kumimoji="0" lang="en-US" sz="1600" b="0" i="1" u="none" strike="noStrike" kern="1200" cap="none" spc="0" normalizeH="0" baseline="0" noProof="0" dirty="0" err="1">
                <a:ln>
                  <a:noFill/>
                </a:ln>
                <a:solidFill>
                  <a:prstClr val="white"/>
                </a:solidFill>
                <a:effectLst/>
                <a:uLnTx/>
                <a:uFillTx/>
                <a:latin typeface="Century Gothic" panose="020B0502020202020204"/>
                <a:ea typeface="+mn-ea"/>
                <a:cs typeface="+mn-cs"/>
              </a:rPr>
              <a:t>Sci</a:t>
            </a:r>
            <a:r>
              <a:rPr kumimoji="0" lang="en-US" sz="1600" b="0" i="1" u="none" strike="noStrike" kern="1200" cap="none" spc="0" normalizeH="0" baseline="0" noProof="0" dirty="0">
                <a:ln>
                  <a:noFill/>
                </a:ln>
                <a:solidFill>
                  <a:prstClr val="white"/>
                </a:solidFill>
                <a:effectLst/>
                <a:uLnTx/>
                <a:uFillTx/>
                <a:latin typeface="Century Gothic" panose="020B0502020202020204"/>
                <a:ea typeface="+mn-ea"/>
                <a:cs typeface="+mn-cs"/>
              </a:rPr>
              <a:t> U S A</a:t>
            </a:r>
            <a:r>
              <a:rPr kumimoji="0" lang="en-US" sz="1600" b="0" i="0" u="none" strike="noStrike" kern="1200" cap="none" spc="0" normalizeH="0" baseline="0" noProof="0" dirty="0">
                <a:ln>
                  <a:noFill/>
                </a:ln>
                <a:solidFill>
                  <a:prstClr val="white"/>
                </a:solidFill>
                <a:effectLst/>
                <a:uLnTx/>
                <a:uFillTx/>
                <a:latin typeface="Century Gothic" panose="020B0502020202020204"/>
                <a:ea typeface="+mn-ea"/>
                <a:cs typeface="+mn-cs"/>
              </a:rPr>
              <a:t>. 2008;105(10):3721‐3726. </a:t>
            </a:r>
          </a:p>
        </p:txBody>
      </p:sp>
    </p:spTree>
    <p:extLst>
      <p:ext uri="{BB962C8B-B14F-4D97-AF65-F5344CB8AC3E}">
        <p14:creationId xmlns:p14="http://schemas.microsoft.com/office/powerpoint/2010/main" val="69558669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922584" y="159209"/>
            <a:ext cx="7737618" cy="6595105"/>
          </a:xfrm>
          <a:prstGeom prst="rect">
            <a:avLst/>
          </a:prstGeom>
        </p:spPr>
      </p:pic>
    </p:spTree>
    <p:extLst>
      <p:ext uri="{BB962C8B-B14F-4D97-AF65-F5344CB8AC3E}">
        <p14:creationId xmlns:p14="http://schemas.microsoft.com/office/powerpoint/2010/main" val="150690017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graphicFrame>
        <p:nvGraphicFramePr>
          <p:cNvPr id="6" name="Content Placeholder 5"/>
          <p:cNvGraphicFramePr>
            <a:graphicFrameLocks noGrp="1"/>
          </p:cNvGraphicFramePr>
          <p:nvPr>
            <p:ph idx="1"/>
            <p:extLst/>
          </p:nvPr>
        </p:nvGraphicFramePr>
        <p:xfrm>
          <a:off x="1103312" y="380144"/>
          <a:ext cx="10537307" cy="6308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8" name="Picture 7"/>
          <p:cNvPicPr>
            <a:picLocks noChangeAspect="1"/>
          </p:cNvPicPr>
          <p:nvPr/>
        </p:nvPicPr>
        <p:blipFill>
          <a:blip r:embed="rId7"/>
          <a:stretch>
            <a:fillRect/>
          </a:stretch>
        </p:blipFill>
        <p:spPr>
          <a:xfrm>
            <a:off x="2399043" y="3934173"/>
            <a:ext cx="2523963" cy="2523963"/>
          </a:xfrm>
          <a:prstGeom prst="rect">
            <a:avLst/>
          </a:prstGeom>
        </p:spPr>
      </p:pic>
    </p:spTree>
    <p:extLst>
      <p:ext uri="{BB962C8B-B14F-4D97-AF65-F5344CB8AC3E}">
        <p14:creationId xmlns:p14="http://schemas.microsoft.com/office/powerpoint/2010/main" val="24429408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3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828251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dirty="0"/>
              <a:t>Trust can be defined as the willingness or intention to make </a:t>
            </a:r>
            <a:r>
              <a:rPr lang="en-US" sz="3200" dirty="0" smtClean="0"/>
              <a:t>oneself vulnerable </a:t>
            </a:r>
            <a:r>
              <a:rPr lang="en-US" sz="3200" dirty="0"/>
              <a:t>to the actions </a:t>
            </a:r>
            <a:r>
              <a:rPr lang="en-US" sz="3200" dirty="0" smtClean="0"/>
              <a:t>of others </a:t>
            </a:r>
            <a:r>
              <a:rPr lang="en-US" sz="3200" dirty="0"/>
              <a:t>even with limited ability to influence these actions</a:t>
            </a:r>
          </a:p>
        </p:txBody>
      </p:sp>
      <p:sp>
        <p:nvSpPr>
          <p:cNvPr id="8" name="Text Placeholder 7"/>
          <p:cNvSpPr>
            <a:spLocks noGrp="1"/>
          </p:cNvSpPr>
          <p:nvPr>
            <p:ph type="body" sz="half" idx="13"/>
          </p:nvPr>
        </p:nvSpPr>
        <p:spPr/>
        <p:txBody>
          <a:bodyPr/>
          <a:lstStyle/>
          <a:p>
            <a:endParaRPr lang="en-US"/>
          </a:p>
        </p:txBody>
      </p:sp>
      <p:sp>
        <p:nvSpPr>
          <p:cNvPr id="7" name="Text Placeholder 6"/>
          <p:cNvSpPr>
            <a:spLocks noGrp="1"/>
          </p:cNvSpPr>
          <p:nvPr>
            <p:ph type="body" sz="half" idx="2"/>
          </p:nvPr>
        </p:nvSpPr>
        <p:spPr/>
        <p:txBody>
          <a:bodyPr>
            <a:normAutofit/>
          </a:bodyPr>
          <a:lstStyle/>
          <a:p>
            <a:pPr algn="r" rtl="1"/>
            <a:r>
              <a:rPr lang="fa-IR" sz="3200" dirty="0" smtClean="0">
                <a:latin typeface="IRRoya" panose="02000503000000020002" pitchFamily="2" charset="-78"/>
                <a:cs typeface="IRRoya" panose="02000503000000020002" pitchFamily="2" charset="-78"/>
              </a:rPr>
              <a:t>اعتماد در واقع خود را در وضعیت آسیب پذیر و معرض اعمال دیگران قرار دادن است  (حتی در شرایطی که توان شما بر این اعمال محدود باشد)  </a:t>
            </a:r>
            <a:endParaRPr lang="en-US" sz="3200" dirty="0">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531078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4457700" y="1052512"/>
            <a:ext cx="3276600" cy="4752975"/>
          </a:xfrm>
          <a:prstGeom prst="rect">
            <a:avLst/>
          </a:prstGeom>
        </p:spPr>
      </p:pic>
    </p:spTree>
    <p:extLst>
      <p:ext uri="{BB962C8B-B14F-4D97-AF65-F5344CB8AC3E}">
        <p14:creationId xmlns:p14="http://schemas.microsoft.com/office/powerpoint/2010/main" val="423354178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4138233" y="454223"/>
            <a:ext cx="3987145" cy="6000886"/>
          </a:xfrm>
          <a:prstGeom prst="rect">
            <a:avLst/>
          </a:prstGeom>
        </p:spPr>
      </p:pic>
    </p:spTree>
    <p:extLst>
      <p:ext uri="{BB962C8B-B14F-4D97-AF65-F5344CB8AC3E}">
        <p14:creationId xmlns:p14="http://schemas.microsoft.com/office/powerpoint/2010/main" val="420646560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4" name="TextBox 3"/>
          <p:cNvSpPr txBox="1"/>
          <p:nvPr/>
        </p:nvSpPr>
        <p:spPr>
          <a:xfrm>
            <a:off x="154113" y="5702157"/>
            <a:ext cx="10685124" cy="646331"/>
          </a:xfrm>
          <a:prstGeom prst="rect">
            <a:avLst/>
          </a:prstGeom>
          <a:noFill/>
        </p:spPr>
        <p:txBody>
          <a:bodyPr wrap="square" rtlCol="0">
            <a:spAutoFit/>
          </a:bodyPr>
          <a:lstStyle/>
          <a:p>
            <a:r>
              <a:rPr lang="en-US" dirty="0" err="1"/>
              <a:t>Sonderskov</a:t>
            </a:r>
            <a:r>
              <a:rPr lang="en-US" dirty="0"/>
              <a:t>, K. M., &amp; Dinesen, P. T. (2014). Danish exceptionalism: Explaining the unique</a:t>
            </a:r>
          </a:p>
          <a:p>
            <a:r>
              <a:rPr lang="en-US" dirty="0"/>
              <a:t>increase in social trust over the past 30 years. </a:t>
            </a:r>
            <a:r>
              <a:rPr lang="en-US" i="1" dirty="0"/>
              <a:t>European Sociological Review</a:t>
            </a:r>
            <a:r>
              <a:rPr lang="en-US" dirty="0"/>
              <a:t>, </a:t>
            </a:r>
            <a:r>
              <a:rPr lang="en-US" i="1" dirty="0"/>
              <a:t>30</a:t>
            </a:r>
            <a:r>
              <a:rPr lang="en-US" dirty="0"/>
              <a:t>(6</a:t>
            </a:r>
            <a:r>
              <a:rPr lang="en-US" dirty="0" smtClean="0"/>
              <a:t>), 782</a:t>
            </a:r>
            <a:r>
              <a:rPr lang="en-US" dirty="0"/>
              <a:t>– 795.</a:t>
            </a:r>
          </a:p>
        </p:txBody>
      </p:sp>
    </p:spTree>
    <p:extLst>
      <p:ext uri="{BB962C8B-B14F-4D97-AF65-F5344CB8AC3E}">
        <p14:creationId xmlns:p14="http://schemas.microsoft.com/office/powerpoint/2010/main" val="74848054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891034" y="914130"/>
            <a:ext cx="9115231" cy="5233800"/>
          </a:xfrm>
          <a:prstGeom prst="rect">
            <a:avLst/>
          </a:prstGeom>
        </p:spPr>
      </p:pic>
    </p:spTree>
    <p:extLst>
      <p:ext uri="{BB962C8B-B14F-4D97-AF65-F5344CB8AC3E}">
        <p14:creationId xmlns:p14="http://schemas.microsoft.com/office/powerpoint/2010/main" val="2284109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570102" y="679572"/>
            <a:ext cx="9487928" cy="5617920"/>
          </a:xfrm>
          <a:prstGeom prst="rect">
            <a:avLst/>
          </a:prstGeom>
        </p:spPr>
      </p:pic>
    </p:spTree>
    <p:extLst>
      <p:ext uri="{BB962C8B-B14F-4D97-AF65-F5344CB8AC3E}">
        <p14:creationId xmlns:p14="http://schemas.microsoft.com/office/powerpoint/2010/main" val="23561219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006601" y="363504"/>
            <a:ext cx="8790002" cy="6177600"/>
          </a:xfrm>
          <a:prstGeom prst="rect">
            <a:avLst/>
          </a:prstGeom>
        </p:spPr>
      </p:pic>
    </p:spTree>
    <p:extLst>
      <p:ext uri="{BB962C8B-B14F-4D97-AF65-F5344CB8AC3E}">
        <p14:creationId xmlns:p14="http://schemas.microsoft.com/office/powerpoint/2010/main" val="409882624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a-IR" sz="4000" dirty="0" smtClean="0">
                <a:solidFill>
                  <a:srgbClr val="FFFF00"/>
                </a:solidFill>
                <a:latin typeface="IRRoya" panose="02000503000000020002" pitchFamily="2" charset="-78"/>
                <a:cs typeface="IRRoya" panose="02000503000000020002" pitchFamily="2" charset="-78"/>
              </a:rPr>
              <a:t>میزان اعتماد در نسل دوم مهاجران مانند کشور میزبان است</a:t>
            </a:r>
            <a:endParaRPr lang="en-US" sz="4000" dirty="0">
              <a:solidFill>
                <a:srgbClr val="FFFF00"/>
              </a:solidFill>
              <a:latin typeface="IRRoya" panose="02000503000000020002" pitchFamily="2" charset="-78"/>
              <a:cs typeface="IRRoya" panose="02000503000000020002" pitchFamily="2" charset="-78"/>
            </a:endParaRPr>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0800377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b="-24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356659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noChangeArrowheads="1"/>
          </p:cNvPicPr>
          <p:nvPr/>
        </p:nvPicPr>
        <p:blipFill>
          <a:blip r:embed="rId2" cstate="print"/>
          <a:srcRect/>
          <a:stretch>
            <a:fillRect/>
          </a:stretch>
        </p:blipFill>
        <p:spPr bwMode="auto">
          <a:xfrm>
            <a:off x="1207638" y="586532"/>
            <a:ext cx="3787807" cy="5746718"/>
          </a:xfrm>
          <a:prstGeom prst="rect">
            <a:avLst/>
          </a:prstGeom>
          <a:noFill/>
          <a:ln w="9525">
            <a:noFill/>
            <a:miter lim="800000"/>
            <a:headEnd/>
            <a:tailEnd/>
          </a:ln>
        </p:spPr>
      </p:pic>
      <p:pic>
        <p:nvPicPr>
          <p:cNvPr id="1026" name="Picture 2" descr="Amazon.fr - Bowling Alone: The Collapse And Revival Of America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3439" y="586532"/>
            <a:ext cx="3703320" cy="5703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2476596"/>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798540" y="679572"/>
            <a:ext cx="9128417" cy="5456000"/>
          </a:xfrm>
          <a:prstGeom prst="rect">
            <a:avLst/>
          </a:prstGeom>
        </p:spPr>
      </p:pic>
    </p:spTree>
    <p:extLst>
      <p:ext uri="{BB962C8B-B14F-4D97-AF65-F5344CB8AC3E}">
        <p14:creationId xmlns:p14="http://schemas.microsoft.com/office/powerpoint/2010/main" val="29873207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FF00"/>
                </a:solidFill>
                <a:latin typeface="IRRoya" panose="02000503000000020002" pitchFamily="2" charset="-78"/>
                <a:cs typeface="IRRoya" panose="02000503000000020002" pitchFamily="2" charset="-78"/>
              </a:rPr>
              <a:t>مطالعه اعتماد</a:t>
            </a:r>
            <a:endParaRPr lang="en-US" dirty="0">
              <a:solidFill>
                <a:srgbClr val="FFFF00"/>
              </a:solidFill>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gn="r" rtl="1">
              <a:spcBef>
                <a:spcPts val="1800"/>
              </a:spcBef>
            </a:pPr>
            <a:r>
              <a:rPr lang="fa-IR" sz="4400" dirty="0" smtClean="0">
                <a:latin typeface="IRRoya" panose="02000503000000020002" pitchFamily="2" charset="-78"/>
                <a:cs typeface="IRRoya" panose="02000503000000020002" pitchFamily="2" charset="-78"/>
              </a:rPr>
              <a:t>پرسشنامه و سوال مستقیم</a:t>
            </a:r>
          </a:p>
          <a:p>
            <a:pPr algn="r" rtl="1">
              <a:spcBef>
                <a:spcPts val="1800"/>
              </a:spcBef>
            </a:pPr>
            <a:r>
              <a:rPr lang="fa-IR" sz="4400" dirty="0" smtClean="0">
                <a:latin typeface="IRRoya" panose="02000503000000020002" pitchFamily="2" charset="-78"/>
                <a:cs typeface="IRRoya" panose="02000503000000020002" pitchFamily="2" charset="-78"/>
              </a:rPr>
              <a:t>مشاهده رفتار</a:t>
            </a:r>
          </a:p>
          <a:p>
            <a:pPr algn="r" rtl="1">
              <a:spcBef>
                <a:spcPts val="1800"/>
              </a:spcBef>
            </a:pPr>
            <a:r>
              <a:rPr lang="fa-IR" sz="4400" dirty="0" smtClean="0">
                <a:latin typeface="IRRoya" panose="02000503000000020002" pitchFamily="2" charset="-78"/>
                <a:cs typeface="IRRoya" panose="02000503000000020002" pitchFamily="2" charset="-78"/>
              </a:rPr>
              <a:t>بازی های اعتمادی</a:t>
            </a:r>
          </a:p>
          <a:p>
            <a:pPr algn="r" rtl="1">
              <a:spcBef>
                <a:spcPts val="1800"/>
              </a:spcBef>
            </a:pPr>
            <a:r>
              <a:rPr lang="fa-IR" sz="4400" dirty="0" smtClean="0">
                <a:latin typeface="IRRoya" panose="02000503000000020002" pitchFamily="2" charset="-78"/>
                <a:cs typeface="IRRoya" panose="02000503000000020002" pitchFamily="2" charset="-78"/>
              </a:rPr>
              <a:t>آزمون های ناخودآگاه و نهان</a:t>
            </a:r>
          </a:p>
          <a:p>
            <a:pPr algn="r" rtl="1">
              <a:spcBef>
                <a:spcPts val="1800"/>
              </a:spcBef>
            </a:pPr>
            <a:endParaRPr lang="en-US" sz="4400" dirty="0">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
        <p:nvSpPr>
          <p:cNvPr id="6" name="Right Arrow 5"/>
          <p:cNvSpPr/>
          <p:nvPr/>
        </p:nvSpPr>
        <p:spPr>
          <a:xfrm>
            <a:off x="2856215" y="2178121"/>
            <a:ext cx="2157573" cy="616450"/>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a:off x="2445249" y="3739743"/>
            <a:ext cx="3583969" cy="1027314"/>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470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7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80</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097215" y="569296"/>
            <a:ext cx="8390276" cy="5827965"/>
          </a:xfrm>
          <a:prstGeom prst="rect">
            <a:avLst/>
          </a:prstGeom>
        </p:spPr>
      </p:pic>
    </p:spTree>
    <p:extLst>
      <p:ext uri="{BB962C8B-B14F-4D97-AF65-F5344CB8AC3E}">
        <p14:creationId xmlns:p14="http://schemas.microsoft.com/office/powerpoint/2010/main" val="140118612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81</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224077" y="574897"/>
            <a:ext cx="8060431" cy="5605600"/>
          </a:xfrm>
          <a:prstGeom prst="rect">
            <a:avLst/>
          </a:prstGeom>
        </p:spPr>
      </p:pic>
    </p:spTree>
    <p:extLst>
      <p:ext uri="{BB962C8B-B14F-4D97-AF65-F5344CB8AC3E}">
        <p14:creationId xmlns:p14="http://schemas.microsoft.com/office/powerpoint/2010/main" val="336548960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161724" y="465697"/>
            <a:ext cx="8264579" cy="5977400"/>
          </a:xfrm>
          <a:prstGeom prst="rect">
            <a:avLst/>
          </a:prstGeom>
        </p:spPr>
      </p:pic>
    </p:spTree>
    <p:extLst>
      <p:ext uri="{BB962C8B-B14F-4D97-AF65-F5344CB8AC3E}">
        <p14:creationId xmlns:p14="http://schemas.microsoft.com/office/powerpoint/2010/main" val="312050082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latin typeface="IRRoya" panose="02000503000000020002" pitchFamily="2" charset="-78"/>
                <a:cs typeface="IRRoya" panose="02000503000000020002" pitchFamily="2" charset="-78"/>
              </a:rPr>
              <a:t>شاخص های تجربی مهم در افزایش اعتماد</a:t>
            </a:r>
            <a:endParaRPr lang="en-US" dirty="0">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gn="r" rtl="1"/>
            <a:r>
              <a:rPr lang="fa-IR" sz="2800" dirty="0" smtClean="0">
                <a:latin typeface="IRRoya" panose="02000503000000020002" pitchFamily="2" charset="-78"/>
                <a:cs typeface="IRRoya" panose="02000503000000020002" pitchFamily="2" charset="-78"/>
              </a:rPr>
              <a:t>تحصیلات</a:t>
            </a:r>
          </a:p>
          <a:p>
            <a:pPr algn="r" rtl="1"/>
            <a:r>
              <a:rPr lang="fa-IR" sz="2800" dirty="0" smtClean="0">
                <a:latin typeface="IRRoya" panose="02000503000000020002" pitchFamily="2" charset="-78"/>
                <a:cs typeface="IRRoya" panose="02000503000000020002" pitchFamily="2" charset="-78"/>
              </a:rPr>
              <a:t>درآمد</a:t>
            </a:r>
          </a:p>
          <a:p>
            <a:pPr algn="r" rtl="1"/>
            <a:r>
              <a:rPr lang="fa-IR" sz="2800" dirty="0" smtClean="0">
                <a:latin typeface="IRRoya" panose="02000503000000020002" pitchFamily="2" charset="-78"/>
                <a:cs typeface="IRRoya" panose="02000503000000020002" pitchFamily="2" charset="-78"/>
              </a:rPr>
              <a:t>عدالت و برابری اجتماعی</a:t>
            </a:r>
          </a:p>
          <a:p>
            <a:pPr algn="r" rtl="1"/>
            <a:r>
              <a:rPr lang="fa-IR" sz="2800" dirty="0" smtClean="0">
                <a:latin typeface="IRRoya" panose="02000503000000020002" pitchFamily="2" charset="-78"/>
                <a:cs typeface="IRRoya" panose="02000503000000020002" pitchFamily="2" charset="-78"/>
              </a:rPr>
              <a:t>نهادهای سالم</a:t>
            </a:r>
            <a:endParaRPr lang="en-US" sz="2800" dirty="0">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6705671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latin typeface="IRRoya" panose="02000503000000020002" pitchFamily="2" charset="-78"/>
                <a:cs typeface="IRRoya" panose="02000503000000020002" pitchFamily="2" charset="-78"/>
              </a:rPr>
              <a:t>شاخص های تجربی مهم در افزایش اعتماد</a:t>
            </a:r>
            <a:endParaRPr lang="en-US" dirty="0">
              <a:latin typeface="IRRoya" panose="02000503000000020002" pitchFamily="2" charset="-78"/>
              <a:cs typeface="IRRoya" panose="02000503000000020002" pitchFamily="2" charset="-78"/>
            </a:endParaRPr>
          </a:p>
        </p:txBody>
      </p:sp>
      <p:sp>
        <p:nvSpPr>
          <p:cNvPr id="3" name="Content Placeholder 2"/>
          <p:cNvSpPr>
            <a:spLocks noGrp="1"/>
          </p:cNvSpPr>
          <p:nvPr>
            <p:ph idx="1"/>
          </p:nvPr>
        </p:nvSpPr>
        <p:spPr/>
        <p:txBody>
          <a:bodyPr>
            <a:normAutofit/>
          </a:bodyPr>
          <a:lstStyle/>
          <a:p>
            <a:pPr algn="r" rtl="1"/>
            <a:r>
              <a:rPr lang="fa-IR" sz="2800" dirty="0" smtClean="0">
                <a:latin typeface="IRRoya" panose="02000503000000020002" pitchFamily="2" charset="-78"/>
                <a:cs typeface="IRRoya" panose="02000503000000020002" pitchFamily="2" charset="-78"/>
              </a:rPr>
              <a:t>تحصیلات</a:t>
            </a:r>
          </a:p>
          <a:p>
            <a:pPr algn="r" rtl="1"/>
            <a:r>
              <a:rPr lang="fa-IR" sz="2800" dirty="0" smtClean="0">
                <a:latin typeface="IRRoya" panose="02000503000000020002" pitchFamily="2" charset="-78"/>
                <a:cs typeface="IRRoya" panose="02000503000000020002" pitchFamily="2" charset="-78"/>
              </a:rPr>
              <a:t>درآمد</a:t>
            </a:r>
          </a:p>
          <a:p>
            <a:pPr algn="r" rtl="1"/>
            <a:r>
              <a:rPr lang="fa-IR" sz="2800" dirty="0" smtClean="0">
                <a:latin typeface="IRRoya" panose="02000503000000020002" pitchFamily="2" charset="-78"/>
                <a:cs typeface="IRRoya" panose="02000503000000020002" pitchFamily="2" charset="-78"/>
              </a:rPr>
              <a:t>عدالت و برابری اجتماعی</a:t>
            </a:r>
          </a:p>
          <a:p>
            <a:pPr algn="r" rtl="1"/>
            <a:r>
              <a:rPr lang="fa-IR" sz="8800" dirty="0" smtClean="0">
                <a:solidFill>
                  <a:srgbClr val="FFFF00"/>
                </a:solidFill>
                <a:latin typeface="IRRoya" panose="02000503000000020002" pitchFamily="2" charset="-78"/>
                <a:cs typeface="IRRoya" panose="02000503000000020002" pitchFamily="2" charset="-78"/>
              </a:rPr>
              <a:t>نهادهای سالم</a:t>
            </a:r>
            <a:endParaRPr lang="en-US" sz="8800" dirty="0">
              <a:solidFill>
                <a:srgbClr val="FFFF00"/>
              </a:solidFill>
              <a:latin typeface="IRRoya" panose="02000503000000020002" pitchFamily="2" charset="-78"/>
              <a:cs typeface="IRRoya" panose="02000503000000020002" pitchFamily="2" charset="-78"/>
            </a:endParaRPr>
          </a:p>
        </p:txBody>
      </p:sp>
      <p:sp>
        <p:nvSpPr>
          <p:cNvPr id="4" name="Footer Placeholder 3"/>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5" name="Slide Number Placeholder 4"/>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0948261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372496" y="322407"/>
            <a:ext cx="6439555" cy="6294420"/>
          </a:xfrm>
          <a:prstGeom prst="rect">
            <a:avLst/>
          </a:prstGeom>
        </p:spPr>
      </p:pic>
    </p:spTree>
    <p:extLst>
      <p:ext uri="{BB962C8B-B14F-4D97-AF65-F5344CB8AC3E}">
        <p14:creationId xmlns:p14="http://schemas.microsoft.com/office/powerpoint/2010/main" val="220202866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479096" y="295729"/>
            <a:ext cx="6599094" cy="6234800"/>
          </a:xfrm>
          <a:prstGeom prst="rect">
            <a:avLst/>
          </a:prstGeom>
        </p:spPr>
      </p:pic>
    </p:spTree>
    <p:extLst>
      <p:ext uri="{BB962C8B-B14F-4D97-AF65-F5344CB8AC3E}">
        <p14:creationId xmlns:p14="http://schemas.microsoft.com/office/powerpoint/2010/main" val="300370002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3074" name="Picture 2" descr="https://speciality.medicaldialogues.in/wp-content/uploads/2017/09/oxytocin-hormon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5930" y="810803"/>
            <a:ext cx="4665345" cy="24530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stretch>
            <a:fillRect/>
          </a:stretch>
        </p:blipFill>
        <p:spPr>
          <a:xfrm>
            <a:off x="814489" y="3705566"/>
            <a:ext cx="3379756" cy="2531555"/>
          </a:xfrm>
          <a:prstGeom prst="rect">
            <a:avLst/>
          </a:prstGeom>
        </p:spPr>
      </p:pic>
    </p:spTree>
    <p:extLst>
      <p:ext uri="{BB962C8B-B14F-4D97-AF65-F5344CB8AC3E}">
        <p14:creationId xmlns:p14="http://schemas.microsoft.com/office/powerpoint/2010/main" val="191379474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77158326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724" y="228600"/>
            <a:ext cx="9660276" cy="1024847"/>
          </a:xfrm>
        </p:spPr>
        <p:txBody>
          <a:bodyPr>
            <a:noAutofit/>
          </a:bodyPr>
          <a:lstStyle/>
          <a:p>
            <a:r>
              <a:rPr lang="de-DE" sz="2400" dirty="0">
                <a:solidFill>
                  <a:schemeClr val="tx1"/>
                </a:solidFill>
              </a:rPr>
              <a:t>Kosfeld, M., Heinrichs, M., </a:t>
            </a:r>
            <a:r>
              <a:rPr lang="de-DE" sz="2400" dirty="0">
                <a:solidFill>
                  <a:srgbClr val="FFFF00"/>
                </a:solidFill>
              </a:rPr>
              <a:t>Zak</a:t>
            </a:r>
            <a:r>
              <a:rPr lang="de-DE" sz="2400" dirty="0">
                <a:solidFill>
                  <a:schemeClr val="tx1"/>
                </a:solidFill>
              </a:rPr>
              <a:t>, P. J., Fischbacher, U., &amp; Fehr, </a:t>
            </a:r>
            <a:r>
              <a:rPr lang="en-US" sz="2400" dirty="0">
                <a:solidFill>
                  <a:schemeClr val="tx1"/>
                </a:solidFill>
              </a:rPr>
              <a:t>E. (2005). </a:t>
            </a:r>
            <a:r>
              <a:rPr lang="en-US" sz="2400" dirty="0" err="1">
                <a:solidFill>
                  <a:schemeClr val="tx1"/>
                </a:solidFill>
              </a:rPr>
              <a:t>Oxytocin</a:t>
            </a:r>
            <a:r>
              <a:rPr lang="en-US" sz="2400" dirty="0">
                <a:solidFill>
                  <a:schemeClr val="tx1"/>
                </a:solidFill>
              </a:rPr>
              <a:t> increases trust in humans. </a:t>
            </a:r>
            <a:r>
              <a:rPr lang="en-US" sz="2400" i="1" dirty="0">
                <a:solidFill>
                  <a:srgbClr val="FFFF00"/>
                </a:solidFill>
              </a:rPr>
              <a:t>Nature</a:t>
            </a:r>
            <a:r>
              <a:rPr lang="en-US" sz="2400" i="1" dirty="0">
                <a:solidFill>
                  <a:schemeClr val="tx1"/>
                </a:solidFill>
              </a:rPr>
              <a:t>, 435, </a:t>
            </a:r>
            <a:r>
              <a:rPr lang="en-US" sz="2400" dirty="0">
                <a:solidFill>
                  <a:schemeClr val="tx1"/>
                </a:solidFill>
              </a:rPr>
              <a:t>673–676</a:t>
            </a:r>
          </a:p>
        </p:txBody>
      </p:sp>
      <p:sp>
        <p:nvSpPr>
          <p:cNvPr id="3" name="Footer Placeholder 2"/>
          <p:cNvSpPr>
            <a:spLocks noGrp="1"/>
          </p:cNvSpPr>
          <p:nvPr>
            <p:ph type="ftr" sz="quarter" idx="11"/>
          </p:nvPr>
        </p:nvSpPr>
        <p:spPr/>
        <p:txBody>
          <a:bodyPr/>
          <a:lstStyle/>
          <a:p>
            <a:r>
              <a:rPr lang="en-US" smtClean="0"/>
              <a:t>Social Trust</a:t>
            </a:r>
            <a:endParaRPr lang="en-US"/>
          </a:p>
        </p:txBody>
      </p:sp>
      <p:sp>
        <p:nvSpPr>
          <p:cNvPr id="4" name="Slide Number Placeholder 3"/>
          <p:cNvSpPr>
            <a:spLocks noGrp="1"/>
          </p:cNvSpPr>
          <p:nvPr>
            <p:ph type="sldNum" sz="quarter" idx="12"/>
          </p:nvPr>
        </p:nvSpPr>
        <p:spPr/>
        <p:txBody>
          <a:bodyPr>
            <a:normAutofit/>
          </a:bodyPr>
          <a:lstStyle/>
          <a:p>
            <a:fld id="{F86A6366-6285-40C7-BE09-FC3FA2DA8232}" type="slidenum">
              <a:rPr lang="en-US" smtClean="0"/>
              <a:pPr/>
              <a:t>89</a:t>
            </a:fld>
            <a:endParaRPr lang="en-US"/>
          </a:p>
        </p:txBody>
      </p:sp>
      <p:pic>
        <p:nvPicPr>
          <p:cNvPr id="6" name="Picture 5"/>
          <p:cNvPicPr>
            <a:picLocks noChangeAspect="1"/>
          </p:cNvPicPr>
          <p:nvPr/>
        </p:nvPicPr>
        <p:blipFill>
          <a:blip r:embed="rId2"/>
          <a:stretch>
            <a:fillRect/>
          </a:stretch>
        </p:blipFill>
        <p:spPr>
          <a:xfrm>
            <a:off x="702130" y="1975077"/>
            <a:ext cx="9509463" cy="4387460"/>
          </a:xfrm>
          <a:prstGeom prst="rect">
            <a:avLst/>
          </a:prstGeom>
        </p:spPr>
      </p:pic>
    </p:spTree>
    <p:extLst>
      <p:ext uri="{BB962C8B-B14F-4D97-AF65-F5344CB8AC3E}">
        <p14:creationId xmlns:p14="http://schemas.microsoft.com/office/powerpoint/2010/main" val="35534473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i="1" dirty="0" smtClean="0"/>
              <a:t>Some </a:t>
            </a:r>
            <a:r>
              <a:rPr lang="en-US" sz="3200" i="1" dirty="0"/>
              <a:t>people say that most people can be trusted. Others say you can’t be too careful in your dealings with people. How do you feel about </a:t>
            </a:r>
            <a:r>
              <a:rPr lang="en-US" sz="3200" i="1" dirty="0" smtClean="0"/>
              <a:t>it?</a:t>
            </a:r>
            <a:r>
              <a:rPr lang="en-US" sz="3200" dirty="0" smtClean="0"/>
              <a:t> </a:t>
            </a:r>
            <a:endParaRPr lang="en-US" sz="3200" dirty="0"/>
          </a:p>
        </p:txBody>
      </p:sp>
      <p:sp>
        <p:nvSpPr>
          <p:cNvPr id="3" name="Text Placeholder 2"/>
          <p:cNvSpPr>
            <a:spLocks noGrp="1"/>
          </p:cNvSpPr>
          <p:nvPr>
            <p:ph type="body" sz="half" idx="13"/>
          </p:nvPr>
        </p:nvSpPr>
        <p:spPr/>
        <p:txBody>
          <a:bodyPr/>
          <a:lstStyle/>
          <a:p>
            <a:r>
              <a:rPr lang="en-US" dirty="0" smtClean="0"/>
              <a:t>Morris Rosenberg 1956</a:t>
            </a:r>
            <a:endParaRPr lang="en-US" dirty="0"/>
          </a:p>
        </p:txBody>
      </p:sp>
      <p:sp>
        <p:nvSpPr>
          <p:cNvPr id="4" name="Text Placeholder 3"/>
          <p:cNvSpPr>
            <a:spLocks noGrp="1"/>
          </p:cNvSpPr>
          <p:nvPr>
            <p:ph type="body" sz="half" idx="2"/>
          </p:nvPr>
        </p:nvSpPr>
        <p:spPr/>
        <p:txBody>
          <a:bodyPr>
            <a:normAutofit/>
          </a:bodyPr>
          <a:lstStyle/>
          <a:p>
            <a:pPr algn="r" rtl="1"/>
            <a:r>
              <a:rPr lang="fa-IR" sz="3200" dirty="0" smtClean="0">
                <a:solidFill>
                  <a:srgbClr val="FFFF00"/>
                </a:solidFill>
                <a:latin typeface="IRRoya" panose="02000503000000020002" pitchFamily="2" charset="-78"/>
                <a:cs typeface="IRRoya" panose="02000503000000020002" pitchFamily="2" charset="-78"/>
              </a:rPr>
              <a:t>بعضی مردم می گویند که می شود به اکثر مردم اعتماد کرد. عده ایی دیگر می گویند که هنگام برخورد با دیگران هرقدر هم احتیاط کنی، زیاد نیست. شما در اینمورد چه حسی دارید؟</a:t>
            </a:r>
            <a:endParaRPr lang="en-US" sz="3200" dirty="0">
              <a:solidFill>
                <a:srgbClr val="FFFF00"/>
              </a:solidFill>
              <a:latin typeface="IRRoya" panose="02000503000000020002" pitchFamily="2" charset="-78"/>
              <a:cs typeface="IRRoya" panose="02000503000000020002" pitchFamily="2" charset="-78"/>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5393045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724" y="228600"/>
            <a:ext cx="9660276" cy="1024847"/>
          </a:xfrm>
        </p:spPr>
        <p:txBody>
          <a:bodyPr>
            <a:noAutofit/>
          </a:bodyPr>
          <a:lstStyle/>
          <a:p>
            <a:r>
              <a:rPr lang="de-DE" sz="2400" dirty="0">
                <a:solidFill>
                  <a:schemeClr val="tx1"/>
                </a:solidFill>
              </a:rPr>
              <a:t>Kosfeld, M., Heinrichs, M., </a:t>
            </a:r>
            <a:r>
              <a:rPr lang="de-DE" sz="2400" dirty="0">
                <a:solidFill>
                  <a:srgbClr val="FFFF00"/>
                </a:solidFill>
              </a:rPr>
              <a:t>Zak</a:t>
            </a:r>
            <a:r>
              <a:rPr lang="de-DE" sz="2400" dirty="0">
                <a:solidFill>
                  <a:schemeClr val="tx1"/>
                </a:solidFill>
              </a:rPr>
              <a:t>, P. J., Fischbacher, U., &amp; Fehr, </a:t>
            </a:r>
            <a:r>
              <a:rPr lang="en-US" sz="2400" dirty="0">
                <a:solidFill>
                  <a:schemeClr val="tx1"/>
                </a:solidFill>
              </a:rPr>
              <a:t>E. (2005). </a:t>
            </a:r>
            <a:r>
              <a:rPr lang="en-US" sz="2400" dirty="0" err="1">
                <a:solidFill>
                  <a:schemeClr val="tx1"/>
                </a:solidFill>
              </a:rPr>
              <a:t>Oxytocin</a:t>
            </a:r>
            <a:r>
              <a:rPr lang="en-US" sz="2400" dirty="0">
                <a:solidFill>
                  <a:schemeClr val="tx1"/>
                </a:solidFill>
              </a:rPr>
              <a:t> increases trust in humans. </a:t>
            </a:r>
            <a:r>
              <a:rPr lang="en-US" sz="2400" i="1" dirty="0">
                <a:solidFill>
                  <a:srgbClr val="FFFF00"/>
                </a:solidFill>
              </a:rPr>
              <a:t>Nature</a:t>
            </a:r>
            <a:r>
              <a:rPr lang="en-US" sz="2400" i="1" dirty="0">
                <a:solidFill>
                  <a:schemeClr val="tx1"/>
                </a:solidFill>
              </a:rPr>
              <a:t>, 435, </a:t>
            </a:r>
            <a:r>
              <a:rPr lang="en-US" sz="2400" dirty="0">
                <a:solidFill>
                  <a:schemeClr val="tx1"/>
                </a:solidFill>
              </a:rPr>
              <a:t>673–676</a:t>
            </a:r>
          </a:p>
        </p:txBody>
      </p:sp>
      <p:sp>
        <p:nvSpPr>
          <p:cNvPr id="3" name="Footer Placeholder 2"/>
          <p:cNvSpPr>
            <a:spLocks noGrp="1"/>
          </p:cNvSpPr>
          <p:nvPr>
            <p:ph type="ftr" sz="quarter" idx="11"/>
          </p:nvPr>
        </p:nvSpPr>
        <p:spPr/>
        <p:txBody>
          <a:bodyPr/>
          <a:lstStyle/>
          <a:p>
            <a:r>
              <a:rPr lang="en-US" smtClean="0"/>
              <a:t>Social Trust</a:t>
            </a:r>
            <a:endParaRPr lang="en-US"/>
          </a:p>
        </p:txBody>
      </p:sp>
      <p:sp>
        <p:nvSpPr>
          <p:cNvPr id="4" name="Slide Number Placeholder 3"/>
          <p:cNvSpPr>
            <a:spLocks noGrp="1"/>
          </p:cNvSpPr>
          <p:nvPr>
            <p:ph type="sldNum" sz="quarter" idx="12"/>
          </p:nvPr>
        </p:nvSpPr>
        <p:spPr/>
        <p:txBody>
          <a:bodyPr>
            <a:normAutofit/>
          </a:bodyPr>
          <a:lstStyle/>
          <a:p>
            <a:fld id="{F86A6366-6285-40C7-BE09-FC3FA2DA8232}" type="slidenum">
              <a:rPr lang="en-US" smtClean="0"/>
              <a:pPr/>
              <a:t>90</a:t>
            </a:fld>
            <a:endParaRPr lang="en-US"/>
          </a:p>
        </p:txBody>
      </p:sp>
      <p:pic>
        <p:nvPicPr>
          <p:cNvPr id="465922" name="Picture 2"/>
          <p:cNvPicPr>
            <a:picLocks noChangeAspect="1" noChangeArrowheads="1"/>
          </p:cNvPicPr>
          <p:nvPr/>
        </p:nvPicPr>
        <p:blipFill>
          <a:blip r:embed="rId2" cstate="print"/>
          <a:srcRect/>
          <a:stretch>
            <a:fillRect/>
          </a:stretch>
        </p:blipFill>
        <p:spPr bwMode="auto">
          <a:xfrm>
            <a:off x="198644" y="3519710"/>
            <a:ext cx="11823764" cy="2716703"/>
          </a:xfrm>
          <a:prstGeom prst="rect">
            <a:avLst/>
          </a:prstGeom>
          <a:noFill/>
          <a:ln w="9525">
            <a:noFill/>
            <a:miter lim="800000"/>
            <a:headEnd/>
            <a:tailEnd/>
          </a:ln>
        </p:spPr>
      </p:pic>
    </p:spTree>
    <p:extLst>
      <p:ext uri="{BB962C8B-B14F-4D97-AF65-F5344CB8AC3E}">
        <p14:creationId xmlns:p14="http://schemas.microsoft.com/office/powerpoint/2010/main" val="309589983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Social Trust</a:t>
            </a:r>
            <a:endParaRPr lang="en-US"/>
          </a:p>
        </p:txBody>
      </p:sp>
      <p:sp>
        <p:nvSpPr>
          <p:cNvPr id="4" name="Slide Number Placeholder 3"/>
          <p:cNvSpPr>
            <a:spLocks noGrp="1"/>
          </p:cNvSpPr>
          <p:nvPr>
            <p:ph type="sldNum" sz="quarter" idx="12"/>
          </p:nvPr>
        </p:nvSpPr>
        <p:spPr/>
        <p:txBody>
          <a:bodyPr>
            <a:normAutofit/>
          </a:bodyPr>
          <a:lstStyle/>
          <a:p>
            <a:fld id="{F86A6366-6285-40C7-BE09-FC3FA2DA8232}" type="slidenum">
              <a:rPr lang="en-US" smtClean="0"/>
              <a:pPr/>
              <a:t>91</a:t>
            </a:fld>
            <a:endParaRPr lang="en-US"/>
          </a:p>
        </p:txBody>
      </p:sp>
      <p:pic>
        <p:nvPicPr>
          <p:cNvPr id="102402" name="Picture 2" descr="Image result"/>
          <p:cNvPicPr>
            <a:picLocks noChangeAspect="1" noChangeArrowheads="1"/>
          </p:cNvPicPr>
          <p:nvPr/>
        </p:nvPicPr>
        <p:blipFill>
          <a:blip r:embed="rId2" cstate="print"/>
          <a:srcRect/>
          <a:stretch>
            <a:fillRect/>
          </a:stretch>
        </p:blipFill>
        <p:spPr bwMode="auto">
          <a:xfrm>
            <a:off x="3143673" y="188640"/>
            <a:ext cx="4296537" cy="6480810"/>
          </a:xfrm>
          <a:prstGeom prst="rect">
            <a:avLst/>
          </a:prstGeom>
          <a:noFill/>
        </p:spPr>
      </p:pic>
    </p:spTree>
    <p:extLst>
      <p:ext uri="{BB962C8B-B14F-4D97-AF65-F5344CB8AC3E}">
        <p14:creationId xmlns:p14="http://schemas.microsoft.com/office/powerpoint/2010/main" val="285311409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452718"/>
            <a:ext cx="9403742" cy="1400530"/>
          </a:xfrm>
        </p:spPr>
        <p:txBody>
          <a:bodyPr/>
          <a:lstStyle/>
          <a:p>
            <a:r>
              <a:rPr lang="en-US" sz="1800" dirty="0" err="1"/>
              <a:t>Riem</a:t>
            </a:r>
            <a:r>
              <a:rPr lang="en-US" sz="1800" dirty="0"/>
              <a:t>, M., </a:t>
            </a:r>
            <a:r>
              <a:rPr lang="en-US" sz="1800" dirty="0" err="1"/>
              <a:t>Kunst</a:t>
            </a:r>
            <a:r>
              <a:rPr lang="en-US" sz="1800" dirty="0"/>
              <a:t>, L., </a:t>
            </a:r>
            <a:r>
              <a:rPr lang="en-US" sz="1800" dirty="0" err="1"/>
              <a:t>Steenbakkers</a:t>
            </a:r>
            <a:r>
              <a:rPr lang="en-US" sz="1800" dirty="0"/>
              <a:t>, F., </a:t>
            </a:r>
            <a:r>
              <a:rPr lang="en-US" sz="1800" dirty="0" err="1"/>
              <a:t>Kir</a:t>
            </a:r>
            <a:r>
              <a:rPr lang="en-US" sz="1800" dirty="0"/>
              <a:t>, M., </a:t>
            </a:r>
            <a:r>
              <a:rPr lang="en-US" sz="1800" dirty="0" err="1"/>
              <a:t>Sluijtman</a:t>
            </a:r>
            <a:r>
              <a:rPr lang="en-US" sz="1800" dirty="0"/>
              <a:t>, A., </a:t>
            </a:r>
            <a:r>
              <a:rPr lang="en-US" sz="1800" dirty="0" err="1"/>
              <a:t>Karreman</a:t>
            </a:r>
            <a:r>
              <a:rPr lang="en-US" sz="1800" dirty="0"/>
              <a:t>, A., &amp; </a:t>
            </a:r>
            <a:r>
              <a:rPr lang="en-US" sz="1800" dirty="0" err="1"/>
              <a:t>Bekker</a:t>
            </a:r>
            <a:r>
              <a:rPr lang="en-US" sz="1800" dirty="0"/>
              <a:t>, M. H. J. (2019). Oxytocin reduces interpersonal distance: Examining moderating effects of childrearing experiences and interpersonal context in </a:t>
            </a:r>
            <a:r>
              <a:rPr lang="en-US" sz="1800" dirty="0" smtClean="0"/>
              <a:t>virtual reality. </a:t>
            </a:r>
            <a:r>
              <a:rPr lang="en-US" sz="1800" i="1" dirty="0" err="1" smtClean="0"/>
              <a:t>Psychoneuroendocrinology</a:t>
            </a:r>
            <a:r>
              <a:rPr lang="en-US" sz="1800" dirty="0"/>
              <a:t>, </a:t>
            </a:r>
            <a:r>
              <a:rPr lang="en-US" sz="1800" i="1" dirty="0"/>
              <a:t>108</a:t>
            </a:r>
            <a:r>
              <a:rPr lang="en-US" sz="1800" dirty="0"/>
              <a:t>, 102-109.</a:t>
            </a:r>
          </a:p>
        </p:txBody>
      </p:sp>
      <p:sp>
        <p:nvSpPr>
          <p:cNvPr id="5" name="Content Placeholder 4"/>
          <p:cNvSpPr>
            <a:spLocks noGrp="1"/>
          </p:cNvSpPr>
          <p:nvPr>
            <p:ph idx="1"/>
          </p:nvPr>
        </p:nvSpPr>
        <p:spPr/>
        <p:txBody>
          <a:bodyPr anchor="ctr">
            <a:normAutofit/>
          </a:bodyPr>
          <a:lstStyle/>
          <a:p>
            <a:r>
              <a:rPr lang="en-US" sz="2800" dirty="0" smtClean="0"/>
              <a:t>180 women</a:t>
            </a:r>
          </a:p>
          <a:p>
            <a:r>
              <a:rPr lang="en-US" sz="2800" dirty="0" smtClean="0"/>
              <a:t>24 IU</a:t>
            </a:r>
          </a:p>
          <a:p>
            <a:r>
              <a:rPr lang="en-US" sz="2800" dirty="0" smtClean="0"/>
              <a:t>20 minutes</a:t>
            </a:r>
            <a:endParaRPr lang="en-US" sz="2800" dirty="0"/>
          </a:p>
        </p:txBody>
      </p:sp>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92</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098" name="Picture 2" descr="https://static.scientificamerican.com/sciam/cache/file/F1F775EB-6CB4-431F-96CB863F4D72E956_source.jpg?w=590&amp;h=800&amp;D92EFCC6-565E-458E-A62E5D920D8BD9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1889" y="2393218"/>
            <a:ext cx="5619750" cy="375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59165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93</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988090" y="679572"/>
            <a:ext cx="9229501" cy="5417500"/>
          </a:xfrm>
          <a:prstGeom prst="rect">
            <a:avLst/>
          </a:prstGeom>
        </p:spPr>
      </p:pic>
    </p:spTree>
    <p:extLst>
      <p:ext uri="{BB962C8B-B14F-4D97-AF65-F5344CB8AC3E}">
        <p14:creationId xmlns:p14="http://schemas.microsoft.com/office/powerpoint/2010/main" val="288946472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94</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677433" y="182068"/>
            <a:ext cx="5793489" cy="6572280"/>
          </a:xfrm>
          <a:prstGeom prst="rect">
            <a:avLst/>
          </a:prstGeom>
        </p:spPr>
      </p:pic>
    </p:spTree>
    <p:extLst>
      <p:ext uri="{BB962C8B-B14F-4D97-AF65-F5344CB8AC3E}">
        <p14:creationId xmlns:p14="http://schemas.microsoft.com/office/powerpoint/2010/main" val="420675672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95</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1054560" y="474085"/>
            <a:ext cx="8840544" cy="6066225"/>
          </a:xfrm>
          <a:prstGeom prst="rect">
            <a:avLst/>
          </a:prstGeom>
        </p:spPr>
      </p:pic>
      <p:sp>
        <p:nvSpPr>
          <p:cNvPr id="5" name="Oval 4"/>
          <p:cNvSpPr/>
          <p:nvPr/>
        </p:nvSpPr>
        <p:spPr>
          <a:xfrm>
            <a:off x="2845943" y="4664468"/>
            <a:ext cx="2958956" cy="760287"/>
          </a:xfrm>
          <a:prstGeom prst="ellipse">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113555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fa-IR" sz="6600" dirty="0" smtClean="0">
                <a:solidFill>
                  <a:srgbClr val="FFFF00"/>
                </a:solidFill>
                <a:latin typeface="IRRoya" panose="02000503000000020002" pitchFamily="2" charset="-78"/>
                <a:cs typeface="IRRoya" panose="02000503000000020002" pitchFamily="2" charset="-78"/>
              </a:rPr>
              <a:t>محرومیت عشقی</a:t>
            </a:r>
            <a:endParaRPr lang="en-US" sz="6600" dirty="0">
              <a:solidFill>
                <a:srgbClr val="FFFF00"/>
              </a:solidFill>
              <a:latin typeface="IRRoya" panose="02000503000000020002" pitchFamily="2" charset="-78"/>
              <a:cs typeface="IRRoya" panose="02000503000000020002" pitchFamily="2" charset="-78"/>
            </a:endParaRPr>
          </a:p>
        </p:txBody>
      </p:sp>
      <p:sp>
        <p:nvSpPr>
          <p:cNvPr id="3" name="Text Placeholder 2"/>
          <p:cNvSpPr>
            <a:spLocks noGrp="1"/>
          </p:cNvSpPr>
          <p:nvPr>
            <p:ph type="body" sz="half" idx="13"/>
          </p:nvPr>
        </p:nvSpPr>
        <p:spPr/>
        <p:txBody>
          <a:bodyPr/>
          <a:lstStyle/>
          <a:p>
            <a:endParaRPr lang="en-US"/>
          </a:p>
        </p:txBody>
      </p:sp>
      <p:sp>
        <p:nvSpPr>
          <p:cNvPr id="4" name="Text Placeholder 3"/>
          <p:cNvSpPr>
            <a:spLocks noGrp="1"/>
          </p:cNvSpPr>
          <p:nvPr>
            <p:ph type="body" sz="half" idx="2"/>
          </p:nvPr>
        </p:nvSpPr>
        <p:spPr/>
        <p:txBody>
          <a:bodyPr>
            <a:normAutofit/>
          </a:bodyPr>
          <a:lstStyle/>
          <a:p>
            <a:pPr algn="ctr"/>
            <a:r>
              <a:rPr lang="en-US" sz="4800" dirty="0" smtClean="0"/>
              <a:t>Love Withdrawal</a:t>
            </a:r>
            <a:endParaRPr lang="en-US" sz="4800" dirty="0"/>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96</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61242392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84351" y="4991714"/>
            <a:ext cx="5509656" cy="1400530"/>
          </a:xfrm>
        </p:spPr>
        <p:style>
          <a:lnRef idx="2">
            <a:schemeClr val="dk1">
              <a:shade val="50000"/>
            </a:schemeClr>
          </a:lnRef>
          <a:fillRef idx="1">
            <a:schemeClr val="dk1"/>
          </a:fillRef>
          <a:effectRef idx="0">
            <a:schemeClr val="dk1"/>
          </a:effectRef>
          <a:fontRef idx="minor">
            <a:schemeClr val="lt1"/>
          </a:fontRef>
        </p:style>
        <p:txBody>
          <a:bodyPr/>
          <a:lstStyle/>
          <a:p>
            <a:r>
              <a:rPr lang="en-US" sz="2000" dirty="0"/>
              <a:t>Yan X, Yong X, Huang W, Ma Y. Placebo treatment facilitates social trust and approach behavior. </a:t>
            </a:r>
            <a:r>
              <a:rPr lang="en-US" sz="2000" i="1" dirty="0" err="1"/>
              <a:t>Proc</a:t>
            </a:r>
            <a:r>
              <a:rPr lang="en-US" sz="2000" i="1" dirty="0"/>
              <a:t> Natl </a:t>
            </a:r>
            <a:r>
              <a:rPr lang="en-US" sz="2000" i="1" dirty="0" err="1"/>
              <a:t>Acad</a:t>
            </a:r>
            <a:r>
              <a:rPr lang="en-US" sz="2000" i="1" dirty="0"/>
              <a:t> </a:t>
            </a:r>
            <a:r>
              <a:rPr lang="en-US" sz="2000" i="1" dirty="0" err="1"/>
              <a:t>Sci</a:t>
            </a:r>
            <a:r>
              <a:rPr lang="en-US" sz="2000" i="1" dirty="0"/>
              <a:t> U S A</a:t>
            </a:r>
            <a:r>
              <a:rPr lang="en-US" sz="2000" dirty="0"/>
              <a:t>. 2018;115(22):5732‐5737</a:t>
            </a:r>
          </a:p>
        </p:txBody>
      </p:sp>
      <p:sp>
        <p:nvSpPr>
          <p:cNvPr id="3" name="Footer Placeholder 2"/>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4" name="Slide Number Placeholder 3"/>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97</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7611973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98</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4" name="Picture 3"/>
          <p:cNvPicPr>
            <a:picLocks noChangeAspect="1"/>
          </p:cNvPicPr>
          <p:nvPr/>
        </p:nvPicPr>
        <p:blipFill>
          <a:blip r:embed="rId2"/>
          <a:stretch>
            <a:fillRect/>
          </a:stretch>
        </p:blipFill>
        <p:spPr>
          <a:xfrm>
            <a:off x="2540871" y="341448"/>
            <a:ext cx="6658427" cy="6113250"/>
          </a:xfrm>
          <a:prstGeom prst="rect">
            <a:avLst/>
          </a:prstGeom>
        </p:spPr>
      </p:pic>
    </p:spTree>
    <p:extLst>
      <p:ext uri="{BB962C8B-B14F-4D97-AF65-F5344CB8AC3E}">
        <p14:creationId xmlns:p14="http://schemas.microsoft.com/office/powerpoint/2010/main" val="71057205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t>Social Trust</a:t>
            </a:r>
            <a:endParaRPr kumimoji="0" lang="en-US" sz="1100" b="0" i="0" u="none" strike="noStrike" kern="1200" cap="none" spc="0" normalizeH="0" baseline="0" noProof="0" dirty="0">
              <a:ln>
                <a:noFill/>
              </a:ln>
              <a:solidFill>
                <a:prstClr val="white">
                  <a:tint val="75000"/>
                  <a:alpha val="60000"/>
                </a:prstClr>
              </a:solidFill>
              <a:effectLst/>
              <a:uLnTx/>
              <a:uFillTx/>
              <a:latin typeface="Century Gothic" panose="020B0502020202020204"/>
              <a:ea typeface="+mn-ea"/>
              <a:cs typeface="+mn-cs"/>
            </a:endParaRPr>
          </a:p>
        </p:txBody>
      </p:sp>
      <p:sp>
        <p:nvSpPr>
          <p:cNvPr id="3" name="Slide Number Placeholder 2"/>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D57F1E4F-1CFF-5643-939E-02111984F565}" type="slidenum">
              <a:rPr kumimoji="0" lang="en-US"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99</a:t>
            </a:fld>
            <a:endParaRPr kumimoji="0" lang="en-US" sz="2800" b="0" i="0" u="none" strike="noStrike" kern="1200" cap="none" spc="0" normalizeH="0" baseline="0" noProof="0" dirty="0">
              <a:ln>
                <a:noFill/>
              </a:ln>
              <a:solidFill>
                <a:prstClr val="white">
                  <a:tint val="75000"/>
                </a:prstClr>
              </a:solidFill>
              <a:effectLst/>
              <a:uLnTx/>
              <a:uFillTx/>
              <a:latin typeface="Century Gothic" panose="020B0502020202020204"/>
              <a:ea typeface="+mn-ea"/>
              <a:cs typeface="+mn-cs"/>
            </a:endParaRPr>
          </a:p>
        </p:txBody>
      </p:sp>
      <p:pic>
        <p:nvPicPr>
          <p:cNvPr id="5" name="Picture 4"/>
          <p:cNvPicPr>
            <a:picLocks noChangeAspect="1"/>
          </p:cNvPicPr>
          <p:nvPr/>
        </p:nvPicPr>
        <p:blipFill>
          <a:blip r:embed="rId2"/>
          <a:stretch>
            <a:fillRect/>
          </a:stretch>
        </p:blipFill>
        <p:spPr>
          <a:xfrm>
            <a:off x="1118940" y="0"/>
            <a:ext cx="8680126" cy="6858000"/>
          </a:xfrm>
          <a:prstGeom prst="rect">
            <a:avLst/>
          </a:prstGeom>
        </p:spPr>
      </p:pic>
    </p:spTree>
    <p:extLst>
      <p:ext uri="{BB962C8B-B14F-4D97-AF65-F5344CB8AC3E}">
        <p14:creationId xmlns:p14="http://schemas.microsoft.com/office/powerpoint/2010/main" val="31631472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2.xml><?xml version="1.0" encoding="utf-8"?>
<a:theme xmlns:a="http://schemas.openxmlformats.org/drawingml/2006/main" name="4_Median">
  <a:themeElements>
    <a:clrScheme name="Custom 11">
      <a:dk1>
        <a:sysClr val="windowText" lastClr="000000"/>
      </a:dk1>
      <a:lt1>
        <a:sysClr val="window" lastClr="FFFFFF"/>
      </a:lt1>
      <a:dk2>
        <a:srgbClr val="1F497D"/>
      </a:dk2>
      <a:lt2>
        <a:srgbClr val="EEECE1"/>
      </a:lt2>
      <a:accent1>
        <a:srgbClr val="244061"/>
      </a:accent1>
      <a:accent2>
        <a:srgbClr val="C0504D"/>
      </a:accent2>
      <a:accent3>
        <a:srgbClr val="9BBB59"/>
      </a:accent3>
      <a:accent4>
        <a:srgbClr val="3F3151"/>
      </a:accent4>
      <a:accent5>
        <a:srgbClr val="205867"/>
      </a:accent5>
      <a:accent6>
        <a:srgbClr val="F79646"/>
      </a:accent6>
      <a:hlink>
        <a:srgbClr val="0000FF"/>
      </a:hlink>
      <a:folHlink>
        <a:srgbClr val="80008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Crop">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68964</TotalTime>
  <Words>1400</Words>
  <Application>Microsoft Office PowerPoint</Application>
  <PresentationFormat>Widescreen</PresentationFormat>
  <Paragraphs>439</Paragraphs>
  <Slides>124</Slides>
  <Notes>0</Notes>
  <HiddenSlides>0</HiddenSlides>
  <MMClips>0</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124</vt:i4>
      </vt:variant>
    </vt:vector>
  </HeadingPairs>
  <TitlesOfParts>
    <vt:vector size="141" baseType="lpstr">
      <vt:lpstr>Arial</vt:lpstr>
      <vt:lpstr>Arial Rounded MT Bold</vt:lpstr>
      <vt:lpstr>B Roya</vt:lpstr>
      <vt:lpstr>Calibri</vt:lpstr>
      <vt:lpstr>Century Gothic</vt:lpstr>
      <vt:lpstr>Franklin Gothic Book</vt:lpstr>
      <vt:lpstr>IRRoya</vt:lpstr>
      <vt:lpstr>Rockwell Condensed</vt:lpstr>
      <vt:lpstr>Tahoma</vt:lpstr>
      <vt:lpstr>Times New Roman</vt:lpstr>
      <vt:lpstr>Tw Cen MT</vt:lpstr>
      <vt:lpstr>Wingdings</vt:lpstr>
      <vt:lpstr>Wingdings 2</vt:lpstr>
      <vt:lpstr>Wingdings 3</vt:lpstr>
      <vt:lpstr>Ion</vt:lpstr>
      <vt:lpstr>4_Median</vt:lpstr>
      <vt:lpstr>Crop</vt:lpstr>
      <vt:lpstr>PowerPoint Presentation</vt:lpstr>
      <vt:lpstr>PowerPoint Presentation</vt:lpstr>
      <vt:lpstr>Erik Erikson (1902-1994)</vt:lpstr>
      <vt:lpstr>PowerPoint Presentation</vt:lpstr>
      <vt:lpstr>William Beeman (1947)  University of Minnesota</vt:lpstr>
      <vt:lpstr>PowerPoint Presentation</vt:lpstr>
      <vt:lpstr>Trust can be defined as the willingness or intention to make oneself vulnerable to the actions of others even with limited ability to influence these actions</vt:lpstr>
      <vt:lpstr>مطالعه اعتماد</vt:lpstr>
      <vt:lpstr>Some people say that most people can be trusted. Others say you can’t be too careful in your dealings with people. How do you feel about it? </vt:lpstr>
      <vt:lpstr>دو پرسشنامه مشهور</vt:lpstr>
      <vt:lpstr>ایرادهایی چند</vt:lpstr>
      <vt:lpstr>PowerPoint Presentation</vt:lpstr>
      <vt:lpstr>PowerPoint Presentation</vt:lpstr>
      <vt:lpstr>PowerPoint Presentation</vt:lpstr>
      <vt:lpstr>PowerPoint Presentation</vt:lpstr>
      <vt:lpstr>انواع بازی های اعتماد</vt:lpstr>
      <vt:lpstr>Dictator Game</vt:lpstr>
      <vt:lpstr>Ultimatum Game</vt:lpstr>
      <vt:lpstr>Trust Game بازی اعتماد</vt:lpstr>
      <vt:lpstr>Trust Game بازی اعتماد</vt:lpstr>
      <vt:lpstr>Trust Game بازی اعتماد</vt:lpstr>
      <vt:lpstr>Trust Game بازی اعتماد</vt:lpstr>
      <vt:lpstr>Trust Game بازی اعتماد</vt:lpstr>
      <vt:lpstr>Trust Game بازی اعتماد</vt:lpstr>
      <vt:lpstr>PowerPoint Presentation</vt:lpstr>
      <vt:lpstr>دلیل تخمین نادرست میزان قابل اعتماد بودن فرد مقابل</vt:lpstr>
      <vt:lpstr>PowerPoint Presentation</vt:lpstr>
      <vt:lpstr>تخمین میزان قابل اعتماد بودن فرد مقابل</vt:lpstr>
      <vt:lpstr>Socialization</vt:lpstr>
      <vt:lpstr>تخمین میزان قابل اعتماد بودن فرد مقابل</vt:lpstr>
      <vt:lpstr>Chen Y, YeckehZaare I, Zhang AF (2018) Real or bogus: Predicting susceptibility to phishing with economic experiments. PLoS ONE 13(6):e0198213.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Science, 13 December 1968</vt:lpstr>
      <vt:lpstr>PowerPoint Presentation</vt:lpstr>
      <vt:lpstr>PowerPoint Presentation</vt:lpstr>
      <vt:lpstr>PowerPoint Presentation</vt:lpstr>
      <vt:lpstr>اعتماد در ملت ها</vt:lpstr>
      <vt:lpstr>پیمایش های مشهور</vt:lpstr>
      <vt:lpstr>دو نوع اعتماد و سرمایه اجتماعی</vt:lpstr>
      <vt:lpstr>Robert Putnam (1941-)</vt:lpstr>
      <vt:lpstr>PowerPoint Presentation</vt:lpstr>
      <vt:lpstr>PowerPoint Presentation</vt:lpstr>
      <vt:lpstr>PowerPoint Presentation</vt:lpstr>
      <vt:lpstr>Harry Triandis (1926 – 2019) </vt:lpstr>
      <vt:lpstr>PowerPoint Presentation</vt:lpstr>
      <vt:lpstr>Toshio Yamagishi (1948-2018)</vt:lpstr>
      <vt:lpstr>جامعه جمع گرا ایجاد امنیت می کند اما اعتماد را از بین می برد!</vt:lpstr>
      <vt:lpstr>PowerPoint Presentation</vt:lpstr>
      <vt:lpstr>ماهیتی (پایدار) است یا تجربی (گذرا)؟</vt:lpstr>
      <vt:lpstr>دو نگاه عمده به مقوله اعتماد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میزان اعتماد در نسل دوم مهاجران مانند کشور میزبان است</vt:lpstr>
      <vt:lpstr>PowerPoint Presentation</vt:lpstr>
      <vt:lpstr>PowerPoint Presentation</vt:lpstr>
      <vt:lpstr>PowerPoint Presentation</vt:lpstr>
      <vt:lpstr>PowerPoint Presentation</vt:lpstr>
      <vt:lpstr>PowerPoint Presentation</vt:lpstr>
      <vt:lpstr>PowerPoint Presentation</vt:lpstr>
      <vt:lpstr>شاخص های تجربی مهم در افزایش اعتماد</vt:lpstr>
      <vt:lpstr>شاخص های تجربی مهم در افزایش اعتماد</vt:lpstr>
      <vt:lpstr>PowerPoint Presentation</vt:lpstr>
      <vt:lpstr>PowerPoint Presentation</vt:lpstr>
      <vt:lpstr>PowerPoint Presentation</vt:lpstr>
      <vt:lpstr>PowerPoint Presentation</vt:lpstr>
      <vt:lpstr>Kosfeld, M., Heinrichs, M., Zak, P. J., Fischbacher, U., &amp; Fehr, E. (2005). Oxytocin increases trust in humans. Nature, 435, 673–676</vt:lpstr>
      <vt:lpstr>Kosfeld, M., Heinrichs, M., Zak, P. J., Fischbacher, U., &amp; Fehr, E. (2005). Oxytocin increases trust in humans. Nature, 435, 673–676</vt:lpstr>
      <vt:lpstr>PowerPoint Presentation</vt:lpstr>
      <vt:lpstr>Riem, M., Kunst, L., Steenbakkers, F., Kir, M., Sluijtman, A., Karreman, A., &amp; Bekker, M. H. J. (2019). Oxytocin reduces interpersonal distance: Examining moderating effects of childrearing experiences and interpersonal context in virtual reality. Psychoneuroendocrinology, 108, 102-109.</vt:lpstr>
      <vt:lpstr>PowerPoint Presentation</vt:lpstr>
      <vt:lpstr>PowerPoint Presentation</vt:lpstr>
      <vt:lpstr>PowerPoint Presentation</vt:lpstr>
      <vt:lpstr>محرومیت عشقی</vt:lpstr>
      <vt:lpstr>Yan X, Yong X, Huang W, Ma Y. Placebo treatment facilitates social trust and approach behavior. Proc Natl Acad Sci U S A. 2018;115(22):5732‐5737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قتل در قطار سریع السیر شرق و مسئله نوروساینس</vt:lpstr>
      <vt:lpstr>PowerPoint Presentation</vt:lpstr>
      <vt:lpstr>PowerPoint Presentation</vt:lpstr>
      <vt:lpstr>Kret, M. E., Fischer, A. H., &amp; De Dreu, C. K. W. (2015). Pupil- mimicry correlates with trust in in- group partners with dilating pupils. Psychological Science, 26(9), 1401– 1410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تقلید فشردن لامپ با سر</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487</cp:revision>
  <dcterms:created xsi:type="dcterms:W3CDTF">2020-01-06T19:38:24Z</dcterms:created>
  <dcterms:modified xsi:type="dcterms:W3CDTF">2020-06-06T20:53:55Z</dcterms:modified>
</cp:coreProperties>
</file>