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1"/>
  </p:notesMasterIdLst>
  <p:sldIdLst>
    <p:sldId id="256" r:id="rId2"/>
    <p:sldId id="270" r:id="rId3"/>
    <p:sldId id="257" r:id="rId4"/>
    <p:sldId id="258" r:id="rId5"/>
    <p:sldId id="262" r:id="rId6"/>
    <p:sldId id="261" r:id="rId7"/>
    <p:sldId id="263" r:id="rId8"/>
    <p:sldId id="266" r:id="rId9"/>
    <p:sldId id="264" r:id="rId10"/>
    <p:sldId id="267" r:id="rId11"/>
    <p:sldId id="269" r:id="rId12"/>
    <p:sldId id="271" r:id="rId13"/>
    <p:sldId id="274" r:id="rId14"/>
    <p:sldId id="272" r:id="rId15"/>
    <p:sldId id="268" r:id="rId16"/>
    <p:sldId id="273" r:id="rId17"/>
    <p:sldId id="260" r:id="rId18"/>
    <p:sldId id="265" r:id="rId19"/>
    <p:sldId id="275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540"/>
    <p:restoredTop sz="94679"/>
  </p:normalViewPr>
  <p:slideViewPr>
    <p:cSldViewPr snapToGrid="0" snapToObjects="1">
      <p:cViewPr varScale="1">
        <p:scale>
          <a:sx n="77" d="100"/>
          <a:sy n="77" d="100"/>
        </p:scale>
        <p:origin x="192" y="1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A211FC-B2B4-9C46-915C-78170E6CDA0D}" type="datetimeFigureOut">
              <a:rPr lang="en-US" smtClean="0"/>
              <a:t>5/18/21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BDEC26-A581-7A44-BD2C-000B816802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905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xfordbibliographies.com/view/document/obo-9780195396577/obo-9780195396577-0274.x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4EF9F-70EE-FF43-9B46-0C5523A6A4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4" y="977030"/>
            <a:ext cx="8721790" cy="2455103"/>
          </a:xfrm>
        </p:spPr>
        <p:txBody>
          <a:bodyPr>
            <a:normAutofit fontScale="90000"/>
          </a:bodyPr>
          <a:lstStyle/>
          <a:p>
            <a:pPr algn="ctr" defTabSz="457200" rtl="1" eaLnBrk="1" latinLnBrk="0" hangingPunct="1">
              <a:spcBef>
                <a:spcPct val="0"/>
              </a:spcBef>
              <a:buNone/>
            </a:pPr>
            <a:r>
              <a:rPr lang="fa-IR" dirty="0" err="1">
                <a:latin typeface="XB Zar" panose="02000506090000020003" pitchFamily="2" charset="-78"/>
                <a:cs typeface="Al Bayan Plain" pitchFamily="2" charset="-78"/>
              </a:rPr>
              <a:t>مسأله‌ی</a:t>
            </a:r>
            <a:r>
              <a:rPr lang="fa-IR" dirty="0">
                <a:latin typeface="XB Zar" panose="02000506090000020003" pitchFamily="2" charset="-78"/>
                <a:cs typeface="Al Bayan Plain" pitchFamily="2" charset="-78"/>
              </a:rPr>
              <a:t> </a:t>
            </a:r>
            <a:br>
              <a:rPr lang="en-US" dirty="0">
                <a:latin typeface="XB Zar" panose="02000506090000020003" pitchFamily="2" charset="-78"/>
                <a:cs typeface="Al Bayan Plain" pitchFamily="2" charset="-78"/>
              </a:rPr>
            </a:br>
            <a:r>
              <a:rPr lang="fa-IR" dirty="0">
                <a:latin typeface="XB Zar" panose="02000506090000020003" pitchFamily="2" charset="-78"/>
                <a:cs typeface="Al Bayan Plain" pitchFamily="2" charset="-78"/>
              </a:rPr>
              <a:t>«بی‌ عدالتی معرفتی»</a:t>
            </a:r>
            <a:br>
              <a:rPr lang="en-US" dirty="0">
                <a:latin typeface="XB Zar" panose="02000506090000020003" pitchFamily="2" charset="-78"/>
                <a:cs typeface="Al Bayan Plain" pitchFamily="2" charset="-78"/>
              </a:rPr>
            </a:br>
            <a:br>
              <a:rPr lang="en-US" dirty="0">
                <a:latin typeface="XB Zar" panose="02000506090000020003" pitchFamily="2" charset="-78"/>
                <a:cs typeface="Al Bayan Plain" pitchFamily="2" charset="-78"/>
              </a:rPr>
            </a:br>
            <a:r>
              <a:rPr lang="fa-IR" dirty="0">
                <a:latin typeface="XB Zar" panose="02000506090000020003" pitchFamily="2" charset="-78"/>
                <a:cs typeface="Al Bayan Plain" pitchFamily="2" charset="-78"/>
              </a:rPr>
              <a:t> (</a:t>
            </a:r>
            <a:r>
              <a:rPr lang="en-US" dirty="0">
                <a:latin typeface="XB Zar" panose="02000506090000020003" pitchFamily="2" charset="-78"/>
                <a:cs typeface="Al Bayan Plain" pitchFamily="2" charset="-78"/>
              </a:rPr>
              <a:t>epistemic injustice</a:t>
            </a:r>
            <a:r>
              <a:rPr lang="fa-IR" dirty="0">
                <a:latin typeface="XB Zar" panose="02000506090000020003" pitchFamily="2" charset="-78"/>
                <a:cs typeface="Al Bayan Plain" pitchFamily="2" charset="-78"/>
              </a:rPr>
              <a:t>)</a:t>
            </a:r>
            <a:endParaRPr lang="en-US" dirty="0">
              <a:latin typeface="XB Zar" panose="02000506090000020003" pitchFamily="2" charset="-78"/>
              <a:cs typeface="Al Bayan Plain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BF1CD6-F9CA-6549-AA1B-0ED64A101C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4208745"/>
            <a:ext cx="8915399" cy="1694917"/>
          </a:xfrm>
        </p:spPr>
        <p:txBody>
          <a:bodyPr>
            <a:noAutofit/>
          </a:bodyPr>
          <a:lstStyle/>
          <a:p>
            <a:pPr marL="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</a:pPr>
            <a:r>
              <a:rPr lang="fa-IR" sz="2800" dirty="0">
                <a:solidFill>
                  <a:schemeClr val="tx1"/>
                </a:solidFill>
                <a:latin typeface="XB Zar" panose="02000506090000020003" pitchFamily="2" charset="-78"/>
                <a:cs typeface="Al Bayan Plain" pitchFamily="2" charset="-78"/>
              </a:rPr>
              <a:t>یاسر </a:t>
            </a:r>
            <a:r>
              <a:rPr lang="fa-IR" sz="2800" dirty="0" err="1">
                <a:solidFill>
                  <a:schemeClr val="tx1"/>
                </a:solidFill>
                <a:latin typeface="XB Zar" panose="02000506090000020003" pitchFamily="2" charset="-78"/>
                <a:cs typeface="Al Bayan Plain" pitchFamily="2" charset="-78"/>
              </a:rPr>
              <a:t>میردامادی</a:t>
            </a:r>
            <a:r>
              <a:rPr lang="fa-IR" sz="2800" dirty="0">
                <a:solidFill>
                  <a:schemeClr val="tx1"/>
                </a:solidFill>
                <a:latin typeface="XB Zar" panose="02000506090000020003" pitchFamily="2" charset="-78"/>
                <a:cs typeface="Al Bayan Plain" pitchFamily="2" charset="-78"/>
              </a:rPr>
              <a:t> </a:t>
            </a:r>
          </a:p>
          <a:p>
            <a:pPr marL="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</a:pPr>
            <a:r>
              <a:rPr lang="fa-IR" sz="2800" dirty="0">
                <a:solidFill>
                  <a:schemeClr val="tx1"/>
                </a:solidFill>
                <a:latin typeface="XB Zar" panose="02000506090000020003" pitchFamily="2" charset="-78"/>
                <a:cs typeface="Al Bayan Plain" pitchFamily="2" charset="-78"/>
              </a:rPr>
              <a:t>(</a:t>
            </a:r>
            <a:r>
              <a:rPr lang="fa-IR" sz="2800" dirty="0" err="1">
                <a:solidFill>
                  <a:schemeClr val="tx1"/>
                </a:solidFill>
                <a:latin typeface="XB Zar" panose="02000506090000020003" pitchFamily="2" charset="-78"/>
                <a:cs typeface="Al Bayan Plain" pitchFamily="2" charset="-78"/>
              </a:rPr>
              <a:t>پژوهش‌گر</a:t>
            </a:r>
            <a:r>
              <a:rPr lang="fa-IR" sz="2800" dirty="0">
                <a:solidFill>
                  <a:schemeClr val="tx1"/>
                </a:solidFill>
                <a:latin typeface="XB Zar" panose="02000506090000020003" pitchFamily="2" charset="-78"/>
                <a:cs typeface="Al Bayan Plain" pitchFamily="2" charset="-78"/>
              </a:rPr>
              <a:t> اخلاق زیستی-پزشکی در </a:t>
            </a:r>
            <a:r>
              <a:rPr lang="fa-IR" sz="2800" dirty="0" err="1">
                <a:solidFill>
                  <a:schemeClr val="tx1"/>
                </a:solidFill>
                <a:latin typeface="XB Zar" panose="02000506090000020003" pitchFamily="2" charset="-78"/>
                <a:cs typeface="Al Bayan Plain" pitchFamily="2" charset="-78"/>
              </a:rPr>
              <a:t>مؤسسه‌ی</a:t>
            </a:r>
            <a:r>
              <a:rPr lang="fa-IR" sz="2800" dirty="0">
                <a:solidFill>
                  <a:schemeClr val="tx1"/>
                </a:solidFill>
                <a:latin typeface="XB Zar" panose="02000506090000020003" pitchFamily="2" charset="-78"/>
                <a:cs typeface="Al Bayan Plain" pitchFamily="2" charset="-78"/>
              </a:rPr>
              <a:t> مطالعات اسماعیلی، لندن)</a:t>
            </a:r>
          </a:p>
          <a:p>
            <a:pPr marL="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</a:pPr>
            <a:r>
              <a:rPr lang="fa-IR" sz="2800" dirty="0">
                <a:solidFill>
                  <a:schemeClr val="tx1"/>
                </a:solidFill>
                <a:latin typeface="XB Zar" panose="02000506090000020003" pitchFamily="2" charset="-78"/>
                <a:cs typeface="Al Bayan Plain" pitchFamily="2" charset="-78"/>
              </a:rPr>
              <a:t>ارائه شده در کارگاه دو </a:t>
            </a:r>
            <a:r>
              <a:rPr lang="fa-IR" sz="2800" dirty="0" err="1">
                <a:solidFill>
                  <a:schemeClr val="tx1"/>
                </a:solidFill>
                <a:latin typeface="XB Zar" panose="02000506090000020003" pitchFamily="2" charset="-78"/>
                <a:cs typeface="Al Bayan Plain" pitchFamily="2" charset="-78"/>
              </a:rPr>
              <a:t>روزه‌ی</a:t>
            </a:r>
            <a:r>
              <a:rPr lang="fa-IR" sz="2800" dirty="0">
                <a:solidFill>
                  <a:schemeClr val="tx1"/>
                </a:solidFill>
                <a:latin typeface="XB Zar" panose="02000506090000020003" pitchFamily="2" charset="-78"/>
                <a:cs typeface="Al Bayan Plain" pitchFamily="2" charset="-78"/>
              </a:rPr>
              <a:t> «</a:t>
            </a:r>
            <a:r>
              <a:rPr lang="fa-IR" sz="2800" dirty="0" err="1">
                <a:solidFill>
                  <a:schemeClr val="tx1"/>
                </a:solidFill>
                <a:latin typeface="XB Zar" panose="02000506090000020003" pitchFamily="2" charset="-78"/>
                <a:cs typeface="Al Bayan Plain" pitchFamily="2" charset="-78"/>
              </a:rPr>
              <a:t>خانه‌ی</a:t>
            </a:r>
            <a:r>
              <a:rPr lang="fa-IR" sz="2800" dirty="0">
                <a:solidFill>
                  <a:schemeClr val="tx1"/>
                </a:solidFill>
                <a:latin typeface="XB Zar" panose="02000506090000020003" pitchFamily="2" charset="-78"/>
                <a:cs typeface="Al Bayan Plain" pitchFamily="2" charset="-78"/>
              </a:rPr>
              <a:t> آشنا» (به میزبانی امید کشمیری)</a:t>
            </a:r>
          </a:p>
          <a:p>
            <a:pPr marL="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</a:pPr>
            <a:r>
              <a:rPr lang="fa-IR" sz="2800" dirty="0" err="1">
                <a:solidFill>
                  <a:schemeClr val="tx1"/>
                </a:solidFill>
                <a:latin typeface="XB Zar" panose="02000506090000020003" pitchFamily="2" charset="-78"/>
                <a:cs typeface="Al Bayan Plain" pitchFamily="2" charset="-78"/>
              </a:rPr>
              <a:t>پنج‌شنبه</a:t>
            </a:r>
            <a:r>
              <a:rPr lang="fa-IR" sz="2800" dirty="0">
                <a:solidFill>
                  <a:schemeClr val="tx1"/>
                </a:solidFill>
                <a:latin typeface="XB Zar" panose="02000506090000020003" pitchFamily="2" charset="-78"/>
                <a:cs typeface="Al Bayan Plain" pitchFamily="2" charset="-78"/>
              </a:rPr>
              <a:t> و جمعه، ۱۳ و ۱۴ می ۲۰۲۱</a:t>
            </a:r>
          </a:p>
        </p:txBody>
      </p:sp>
    </p:spTree>
    <p:extLst>
      <p:ext uri="{BB962C8B-B14F-4D97-AF65-F5344CB8AC3E}">
        <p14:creationId xmlns:p14="http://schemas.microsoft.com/office/powerpoint/2010/main" val="1753423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115A3-5241-EC41-BC23-89C5FD51F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>
                <a:cs typeface="Al Bayan Plain" pitchFamily="2" charset="-78"/>
              </a:rPr>
              <a:t>بی عدالتی معرفتی: یک نمونه</a:t>
            </a:r>
            <a:endParaRPr lang="en-US" dirty="0">
              <a:cs typeface="Al Bayan Plain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F6596-C0D3-8048-B67C-0667CF2A3D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000" dirty="0">
                <a:cs typeface="Al Bayan Plain" pitchFamily="2" charset="-78"/>
              </a:rPr>
              <a:t>الف، </a:t>
            </a:r>
            <a:r>
              <a:rPr lang="fa-IR" sz="2000" dirty="0" err="1">
                <a:cs typeface="Al Bayan Plain" pitchFamily="2" charset="-78"/>
              </a:rPr>
              <a:t>ب</a:t>
            </a:r>
            <a:r>
              <a:rPr lang="fa-IR" sz="2000" dirty="0">
                <a:cs typeface="Al Bayan Plain" pitchFamily="2" charset="-78"/>
              </a:rPr>
              <a:t> را </a:t>
            </a:r>
            <a:r>
              <a:rPr lang="fa-IR" sz="2000" dirty="0" err="1">
                <a:cs typeface="Al Bayan Plain" pitchFamily="2" charset="-78"/>
              </a:rPr>
              <a:t>می‌کشد</a:t>
            </a:r>
            <a:r>
              <a:rPr lang="fa-IR" sz="2000" dirty="0">
                <a:cs typeface="Al Bayan Plain" pitchFamily="2" charset="-78"/>
              </a:rPr>
              <a:t> و طوری </a:t>
            </a:r>
            <a:r>
              <a:rPr lang="fa-IR" sz="2000" dirty="0" err="1">
                <a:cs typeface="Al Bayan Plain" pitchFamily="2" charset="-78"/>
              </a:rPr>
              <a:t>صحنه‌سازی</a:t>
            </a:r>
            <a:r>
              <a:rPr lang="fa-IR" sz="2000" dirty="0">
                <a:cs typeface="Al Bayan Plain" pitchFamily="2" charset="-78"/>
              </a:rPr>
              <a:t> </a:t>
            </a:r>
            <a:r>
              <a:rPr lang="fa-IR" sz="2000" dirty="0" err="1">
                <a:cs typeface="Al Bayan Plain" pitchFamily="2" charset="-78"/>
              </a:rPr>
              <a:t>می‌کند</a:t>
            </a:r>
            <a:r>
              <a:rPr lang="fa-IR" sz="2000" dirty="0">
                <a:cs typeface="Al Bayan Plain" pitchFamily="2" charset="-78"/>
              </a:rPr>
              <a:t> که مرگ </a:t>
            </a:r>
            <a:r>
              <a:rPr lang="fa-IR" sz="2000" dirty="0" err="1">
                <a:cs typeface="Al Bayan Plain" pitchFamily="2" charset="-78"/>
              </a:rPr>
              <a:t>ب</a:t>
            </a:r>
            <a:r>
              <a:rPr lang="fa-IR" sz="2000" dirty="0">
                <a:cs typeface="Al Bayan Plain" pitchFamily="2" charset="-78"/>
              </a:rPr>
              <a:t> شبیه خودکشی به نظر </a:t>
            </a:r>
            <a:r>
              <a:rPr lang="fa-IR" sz="2000" dirty="0" err="1">
                <a:cs typeface="Al Bayan Plain" pitchFamily="2" charset="-78"/>
              </a:rPr>
              <a:t>می‌رسد</a:t>
            </a:r>
            <a:r>
              <a:rPr lang="fa-IR" sz="2000" dirty="0">
                <a:cs typeface="Al Bayan Plain" pitchFamily="2" charset="-78"/>
              </a:rPr>
              <a:t> و تقریبا همه قانع </a:t>
            </a:r>
            <a:r>
              <a:rPr lang="fa-IR" sz="2000" dirty="0" err="1">
                <a:cs typeface="Al Bayan Plain" pitchFamily="2" charset="-78"/>
              </a:rPr>
              <a:t>می‌شوند</a:t>
            </a:r>
            <a:r>
              <a:rPr lang="fa-IR" sz="2000" dirty="0">
                <a:cs typeface="Al Bayan Plain" pitchFamily="2" charset="-78"/>
              </a:rPr>
              <a:t>. اما جیم، که نامزد سابق الف بوده قانع </a:t>
            </a:r>
            <a:r>
              <a:rPr lang="fa-IR" sz="2000" dirty="0" err="1">
                <a:cs typeface="Al Bayan Plain" pitchFamily="2" charset="-78"/>
              </a:rPr>
              <a:t>نمی‌شود</a:t>
            </a:r>
            <a:r>
              <a:rPr lang="fa-IR" sz="2000" dirty="0">
                <a:cs typeface="Al Bayan Plain" pitchFamily="2" charset="-78"/>
              </a:rPr>
              <a:t> و بیشتر </a:t>
            </a:r>
            <a:r>
              <a:rPr lang="fa-IR" sz="2000" dirty="0" err="1">
                <a:cs typeface="Al Bayan Plain" pitchFamily="2" charset="-78"/>
              </a:rPr>
              <a:t>می‌کاود</a:t>
            </a:r>
            <a:r>
              <a:rPr lang="fa-IR" sz="2000" dirty="0">
                <a:cs typeface="Al Bayan Plain" pitchFamily="2" charset="-78"/>
              </a:rPr>
              <a:t> و شواهدی به سود خودکشی نبودن مرگ </a:t>
            </a:r>
            <a:r>
              <a:rPr lang="fa-IR" sz="2000" dirty="0" err="1">
                <a:cs typeface="Al Bayan Plain" pitchFamily="2" charset="-78"/>
              </a:rPr>
              <a:t>ب</a:t>
            </a:r>
            <a:r>
              <a:rPr lang="fa-IR" sz="2000" dirty="0">
                <a:cs typeface="Al Bayan Plain" pitchFamily="2" charset="-78"/>
              </a:rPr>
              <a:t> و احتمال دست داشتن الف در قتل </a:t>
            </a:r>
            <a:r>
              <a:rPr lang="fa-IR" sz="2000" dirty="0" err="1">
                <a:cs typeface="Al Bayan Plain" pitchFamily="2" charset="-78"/>
              </a:rPr>
              <a:t>ب</a:t>
            </a:r>
            <a:r>
              <a:rPr lang="fa-IR" sz="2000" dirty="0">
                <a:cs typeface="Al Bayan Plain" pitchFamily="2" charset="-78"/>
              </a:rPr>
              <a:t> </a:t>
            </a:r>
            <a:r>
              <a:rPr lang="fa-IR" sz="2000" dirty="0" err="1">
                <a:cs typeface="Al Bayan Plain" pitchFamily="2" charset="-78"/>
              </a:rPr>
              <a:t>می‌یابد</a:t>
            </a:r>
            <a:r>
              <a:rPr lang="fa-IR" sz="2000" dirty="0">
                <a:cs typeface="Al Bayan Plain" pitchFamily="2" charset="-78"/>
              </a:rPr>
              <a:t>. اما پلیس شواهد جیم را </a:t>
            </a:r>
            <a:r>
              <a:rPr lang="fa-IR" sz="2000" dirty="0" err="1">
                <a:cs typeface="Al Bayan Plain" pitchFamily="2" charset="-78"/>
              </a:rPr>
              <a:t>نمی‌پذیرد</a:t>
            </a:r>
            <a:r>
              <a:rPr lang="fa-IR" sz="2000" dirty="0">
                <a:cs typeface="Al Bayan Plain" pitchFamily="2" charset="-78"/>
              </a:rPr>
              <a:t> زیرا به </a:t>
            </a:r>
            <a:r>
              <a:rPr lang="fa-IR" sz="2000" dirty="0" err="1">
                <a:cs typeface="Al Bayan Plain" pitchFamily="2" charset="-78"/>
              </a:rPr>
              <a:t>گفته‌ی</a:t>
            </a:r>
            <a:r>
              <a:rPr lang="fa-IR" sz="2000" dirty="0">
                <a:cs typeface="Al Bayan Plain" pitchFamily="2" charset="-78"/>
              </a:rPr>
              <a:t> پلیس «احساسات زنانه یک چیز است اما </a:t>
            </a:r>
            <a:r>
              <a:rPr lang="fa-IR" sz="2000" dirty="0" err="1">
                <a:cs typeface="Al Bayan Plain" pitchFamily="2" charset="-78"/>
              </a:rPr>
              <a:t>واقعیات</a:t>
            </a:r>
            <a:r>
              <a:rPr lang="fa-IR" sz="2000" dirty="0">
                <a:cs typeface="Al Bayan Plain" pitchFamily="2" charset="-78"/>
              </a:rPr>
              <a:t> چیز دیگری است.» 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000" dirty="0">
                <a:cs typeface="Al Bayan Plain" pitchFamily="2" charset="-78"/>
              </a:rPr>
              <a:t>در </a:t>
            </a:r>
            <a:r>
              <a:rPr lang="fa-IR" sz="2000" dirty="0" err="1">
                <a:cs typeface="Al Bayan Plain" pitchFamily="2" charset="-78"/>
              </a:rPr>
              <a:t>این‌جا</a:t>
            </a:r>
            <a:r>
              <a:rPr lang="fa-IR" sz="2000" dirty="0">
                <a:cs typeface="Al Bayan Plain" pitchFamily="2" charset="-78"/>
              </a:rPr>
              <a:t> </a:t>
            </a:r>
            <a:r>
              <a:rPr lang="fa-IR" sz="2000" dirty="0" err="1">
                <a:cs typeface="Al Bayan Plain" pitchFamily="2" charset="-78"/>
              </a:rPr>
              <a:t>مصداقی</a:t>
            </a:r>
            <a:r>
              <a:rPr lang="fa-IR" sz="2000" dirty="0">
                <a:cs typeface="Al Bayan Plain" pitchFamily="2" charset="-78"/>
              </a:rPr>
              <a:t> از بی عدالتی معرفتی (بی عدالتی گواهی) رخ داده که از </a:t>
            </a:r>
            <a:r>
              <a:rPr lang="fa-IR" sz="2000" dirty="0" err="1">
                <a:cs typeface="Al Bayan Plain" pitchFamily="2" charset="-78"/>
              </a:rPr>
              <a:t>سوگیری</a:t>
            </a:r>
            <a:r>
              <a:rPr lang="fa-IR" sz="2000" dirty="0">
                <a:cs typeface="Al Bayan Plain" pitchFamily="2" charset="-78"/>
              </a:rPr>
              <a:t>/تعصب هویتی </a:t>
            </a:r>
            <a:r>
              <a:rPr lang="fa-IR" sz="2000" dirty="0" err="1">
                <a:cs typeface="Al Bayan Plain" pitchFamily="2" charset="-78"/>
              </a:rPr>
              <a:t>برمی‌خیزد</a:t>
            </a:r>
            <a:r>
              <a:rPr lang="fa-IR" sz="2000" dirty="0">
                <a:cs typeface="Al Bayan Plain" pitchFamily="2" charset="-78"/>
              </a:rPr>
              <a:t> به این صورت: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000" dirty="0">
                <a:cs typeface="Al Bayan Plain" pitchFamily="2" charset="-78"/>
              </a:rPr>
              <a:t>جیم زن است، </a:t>
            </a:r>
            <a:r>
              <a:rPr lang="fa-IR" sz="2000" dirty="0" err="1">
                <a:cs typeface="Al Bayan Plain" pitchFamily="2" charset="-78"/>
              </a:rPr>
              <a:t>زن‌ها</a:t>
            </a:r>
            <a:r>
              <a:rPr lang="fa-IR" sz="2000" dirty="0">
                <a:cs typeface="Al Bayan Plain" pitchFamily="2" charset="-78"/>
              </a:rPr>
              <a:t> </a:t>
            </a:r>
            <a:r>
              <a:rPr lang="fa-IR" sz="2000" dirty="0" err="1">
                <a:cs typeface="Al Bayan Plain" pitchFamily="2" charset="-78"/>
              </a:rPr>
              <a:t>احساساتی‌اند</a:t>
            </a:r>
            <a:r>
              <a:rPr lang="fa-IR" sz="2000" dirty="0">
                <a:cs typeface="Al Bayan Plain" pitchFamily="2" charset="-78"/>
              </a:rPr>
              <a:t>، احساسات با عقلانیت در تضاد است. پس گواهی جیم معتبر نیست.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000" dirty="0" err="1">
                <a:cs typeface="Al Bayan Plain" pitchFamily="2" charset="-78"/>
              </a:rPr>
              <a:t>چرخه‌ی</a:t>
            </a:r>
            <a:r>
              <a:rPr lang="fa-IR" sz="2000" dirty="0">
                <a:cs typeface="Al Bayan Plain" pitchFamily="2" charset="-78"/>
              </a:rPr>
              <a:t> </a:t>
            </a:r>
            <a:r>
              <a:rPr lang="fa-IR" sz="2000" dirty="0" err="1">
                <a:cs typeface="Al Bayan Plain" pitchFamily="2" charset="-78"/>
              </a:rPr>
              <a:t>باطلی</a:t>
            </a:r>
            <a:r>
              <a:rPr lang="fa-IR" sz="2000" dirty="0">
                <a:cs typeface="Al Bayan Plain" pitchFamily="2" charset="-78"/>
              </a:rPr>
              <a:t> که بی عدالتی معرفتی ایجاد </a:t>
            </a:r>
            <a:r>
              <a:rPr lang="fa-IR" sz="2000" dirty="0" err="1">
                <a:cs typeface="Al Bayan Plain" pitchFamily="2" charset="-78"/>
              </a:rPr>
              <a:t>می‌کند</a:t>
            </a:r>
            <a:r>
              <a:rPr lang="fa-IR" sz="2000" dirty="0">
                <a:cs typeface="Al Bayan Plain" pitchFamily="2" charset="-78"/>
              </a:rPr>
              <a:t>: جیم از </a:t>
            </a:r>
            <a:r>
              <a:rPr lang="fa-IR" sz="2000" dirty="0" err="1">
                <a:cs typeface="Al Bayan Plain" pitchFamily="2" charset="-78"/>
              </a:rPr>
              <a:t>این‌که</a:t>
            </a:r>
            <a:r>
              <a:rPr lang="fa-IR" sz="2000" dirty="0">
                <a:cs typeface="Al Bayan Plain" pitchFamily="2" charset="-78"/>
              </a:rPr>
              <a:t> گواهی او پذیرفته نشده عصبانی </a:t>
            </a:r>
            <a:r>
              <a:rPr lang="fa-IR" sz="2000" dirty="0" err="1">
                <a:cs typeface="Al Bayan Plain" pitchFamily="2" charset="-78"/>
              </a:rPr>
              <a:t>می‌شود</a:t>
            </a:r>
            <a:r>
              <a:rPr lang="fa-IR" sz="2000" dirty="0">
                <a:cs typeface="Al Bayan Plain" pitchFamily="2" charset="-78"/>
              </a:rPr>
              <a:t> و همین </a:t>
            </a:r>
            <a:r>
              <a:rPr lang="fa-IR" sz="2000" dirty="0" err="1">
                <a:cs typeface="Al Bayan Plain" pitchFamily="2" charset="-78"/>
              </a:rPr>
              <a:t>بی‌عدالت‌گزاران</a:t>
            </a:r>
            <a:r>
              <a:rPr lang="fa-IR" sz="2000" dirty="0">
                <a:cs typeface="Al Bayan Plain" pitchFamily="2" charset="-78"/>
              </a:rPr>
              <a:t> را در </a:t>
            </a:r>
            <a:r>
              <a:rPr lang="fa-IR" sz="2000" dirty="0" err="1">
                <a:cs typeface="Al Bayan Plain" pitchFamily="2" charset="-78"/>
              </a:rPr>
              <a:t>این‌که</a:t>
            </a:r>
            <a:r>
              <a:rPr lang="fa-IR" sz="2000" dirty="0">
                <a:cs typeface="Al Bayan Plain" pitchFamily="2" charset="-78"/>
              </a:rPr>
              <a:t> جیم فردی احساساتی است و نه عقلانی </a:t>
            </a:r>
            <a:r>
              <a:rPr lang="fa-IR" sz="2000" dirty="0" err="1">
                <a:cs typeface="Al Bayan Plain" pitchFamily="2" charset="-78"/>
              </a:rPr>
              <a:t>راسخ‌تر</a:t>
            </a:r>
            <a:r>
              <a:rPr lang="fa-IR" sz="2000" dirty="0">
                <a:cs typeface="Al Bayan Plain" pitchFamily="2" charset="-78"/>
              </a:rPr>
              <a:t> </a:t>
            </a:r>
            <a:r>
              <a:rPr lang="fa-IR" sz="2000" dirty="0" err="1">
                <a:cs typeface="Al Bayan Plain" pitchFamily="2" charset="-78"/>
              </a:rPr>
              <a:t>می‌کند</a:t>
            </a:r>
            <a:r>
              <a:rPr lang="fa-IR" sz="2000" dirty="0">
                <a:cs typeface="Al Bayan Plain" pitchFamily="2" charset="-78"/>
              </a:rPr>
              <a:t> و </a:t>
            </a:r>
            <a:r>
              <a:rPr lang="fa-IR" sz="2000" dirty="0" err="1">
                <a:cs typeface="Al Bayan Plain" pitchFamily="2" charset="-78"/>
              </a:rPr>
              <a:t>آن‌گاه</a:t>
            </a:r>
            <a:r>
              <a:rPr lang="fa-IR" sz="2000" dirty="0">
                <a:cs typeface="Al Bayan Plain" pitchFamily="2" charset="-78"/>
              </a:rPr>
              <a:t> باز این واکنش، جیم را </a:t>
            </a:r>
            <a:r>
              <a:rPr lang="fa-IR" sz="2000" dirty="0" err="1">
                <a:cs typeface="Al Bayan Plain" pitchFamily="2" charset="-78"/>
              </a:rPr>
              <a:t>عصبانی‌تر</a:t>
            </a:r>
            <a:r>
              <a:rPr lang="fa-IR" sz="2000" dirty="0">
                <a:cs typeface="Al Bayan Plain" pitchFamily="2" charset="-78"/>
              </a:rPr>
              <a:t> </a:t>
            </a:r>
            <a:r>
              <a:rPr lang="fa-IR" sz="2000" dirty="0" err="1">
                <a:cs typeface="Al Bayan Plain" pitchFamily="2" charset="-78"/>
              </a:rPr>
              <a:t>می‌کند</a:t>
            </a:r>
            <a:r>
              <a:rPr lang="fa-IR" sz="2000" dirty="0">
                <a:cs typeface="Al Bayan Plain" pitchFamily="2" charset="-78"/>
              </a:rPr>
              <a:t> و این </a:t>
            </a:r>
            <a:r>
              <a:rPr lang="fa-IR" sz="2000" dirty="0" err="1">
                <a:cs typeface="Al Bayan Plain" pitchFamily="2" charset="-78"/>
              </a:rPr>
              <a:t>چرخه‌ی</a:t>
            </a:r>
            <a:r>
              <a:rPr lang="fa-IR" sz="2000" dirty="0">
                <a:cs typeface="Al Bayan Plain" pitchFamily="2" charset="-78"/>
              </a:rPr>
              <a:t> باطل ادامه </a:t>
            </a:r>
            <a:r>
              <a:rPr lang="fa-IR" sz="2000" dirty="0" err="1">
                <a:cs typeface="Al Bayan Plain" pitchFamily="2" charset="-78"/>
              </a:rPr>
              <a:t>می‌یابد</a:t>
            </a:r>
            <a:r>
              <a:rPr lang="fa-IR" sz="2000" dirty="0">
                <a:cs typeface="Al Bayan Plain" pitchFamily="2" charset="-78"/>
              </a:rPr>
              <a:t>. 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000" dirty="0">
                <a:cs typeface="Al Bayan Plain" pitchFamily="2" charset="-78"/>
              </a:rPr>
              <a:t>تمرکز بحث </a:t>
            </a:r>
            <a:r>
              <a:rPr lang="fa-IR" sz="2000" dirty="0" err="1">
                <a:cs typeface="Al Bayan Plain" pitchFamily="2" charset="-78"/>
              </a:rPr>
              <a:t>فریکر</a:t>
            </a:r>
            <a:r>
              <a:rPr lang="fa-IR" sz="2000" dirty="0">
                <a:cs typeface="Al Bayan Plain" pitchFamily="2" charset="-78"/>
              </a:rPr>
              <a:t> بر </a:t>
            </a:r>
            <a:r>
              <a:rPr lang="fa-IR" sz="2000" dirty="0" err="1">
                <a:cs typeface="Al Bayan Plain" pitchFamily="2" charset="-78"/>
              </a:rPr>
              <a:t>کم‌بخشی</a:t>
            </a:r>
            <a:r>
              <a:rPr lang="fa-IR" sz="2000" dirty="0">
                <a:cs typeface="Al Bayan Plain" pitchFamily="2" charset="-78"/>
              </a:rPr>
              <a:t> معرفتی است نه </a:t>
            </a:r>
            <a:r>
              <a:rPr lang="fa-IR" sz="2000" dirty="0" err="1">
                <a:cs typeface="Al Bayan Plain" pitchFamily="2" charset="-78"/>
              </a:rPr>
              <a:t>زیاده‌بخشی</a:t>
            </a:r>
            <a:r>
              <a:rPr lang="fa-IR" sz="2000" dirty="0">
                <a:cs typeface="Al Bayan Plain" pitchFamily="2" charset="-78"/>
              </a:rPr>
              <a:t> معرفتی. منتقدان نشان </a:t>
            </a:r>
            <a:r>
              <a:rPr lang="fa-IR" sz="2000" dirty="0" err="1">
                <a:cs typeface="Al Bayan Plain" pitchFamily="2" charset="-78"/>
              </a:rPr>
              <a:t>داده‌اند</a:t>
            </a:r>
            <a:r>
              <a:rPr lang="fa-IR" sz="2000" dirty="0">
                <a:cs typeface="Al Bayan Plain" pitchFamily="2" charset="-78"/>
              </a:rPr>
              <a:t> که </a:t>
            </a:r>
            <a:r>
              <a:rPr lang="fa-IR" sz="2000" dirty="0" err="1">
                <a:cs typeface="Al Bayan Plain" pitchFamily="2" charset="-78"/>
              </a:rPr>
              <a:t>کم‌بخشی</a:t>
            </a:r>
            <a:r>
              <a:rPr lang="fa-IR" sz="2000" dirty="0">
                <a:cs typeface="Al Bayan Plain" pitchFamily="2" charset="-78"/>
              </a:rPr>
              <a:t> معرفتی عموما نشانی از </a:t>
            </a:r>
            <a:r>
              <a:rPr lang="fa-IR" sz="2000" dirty="0" err="1">
                <a:cs typeface="Al Bayan Plain" pitchFamily="2" charset="-78"/>
              </a:rPr>
              <a:t>زیاده‌بخشی</a:t>
            </a:r>
            <a:r>
              <a:rPr lang="fa-IR" sz="2000" dirty="0">
                <a:cs typeface="Al Bayan Plain" pitchFamily="2" charset="-78"/>
              </a:rPr>
              <a:t> معرفتی در جایی دیگر است. از این رو این دو را باید در پیوند با هم مطرح کرد. 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endParaRPr lang="en-US" sz="2000" dirty="0">
              <a:cs typeface="Al Bayan Pla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456803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0C989-25A6-094B-91AE-7CF61E180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>
                <a:cs typeface="Al Bayan Plain" pitchFamily="2" charset="-78"/>
              </a:rPr>
              <a:t>برخی </a:t>
            </a:r>
            <a:r>
              <a:rPr lang="fa-IR" dirty="0" err="1">
                <a:cs typeface="Al Bayan Plain" pitchFamily="2" charset="-78"/>
              </a:rPr>
              <a:t>نمونه‌های</a:t>
            </a:r>
            <a:r>
              <a:rPr lang="fa-IR" dirty="0">
                <a:cs typeface="Al Bayan Plain" pitchFamily="2" charset="-78"/>
              </a:rPr>
              <a:t> دیگر بی عدالتی معرفتی (گواهی)</a:t>
            </a:r>
            <a:endParaRPr lang="en-US" dirty="0">
              <a:cs typeface="Al Bayan Plain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C20A0-0E2C-AE4B-A2B1-2837270E44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>
                <a:latin typeface="XB Zar" panose="02000506090000020003" pitchFamily="2" charset="-78"/>
                <a:cs typeface="Al Bayan Plain" pitchFamily="2" charset="-78"/>
              </a:rPr>
              <a:t>محرومیت بهائیان از تحصیلات دانشگاهی در ایران (بی عدالتی </a:t>
            </a:r>
            <a:r>
              <a:rPr lang="fa-IR" dirty="0" err="1">
                <a:latin typeface="XB Zar" panose="02000506090000020003" pitchFamily="2" charset="-78"/>
                <a:cs typeface="Al Bayan Plain" pitchFamily="2" charset="-78"/>
              </a:rPr>
              <a:t>خوانش‌شناختی</a:t>
            </a:r>
            <a:r>
              <a:rPr lang="fa-IR" dirty="0">
                <a:latin typeface="XB Zar" panose="02000506090000020003" pitchFamily="2" charset="-78"/>
                <a:cs typeface="Al Bayan Plain" pitchFamily="2" charset="-78"/>
              </a:rPr>
              <a:t>)</a:t>
            </a:r>
          </a:p>
          <a:p>
            <a:pPr algn="r" rtl="1"/>
            <a:r>
              <a:rPr lang="fa-IR" dirty="0">
                <a:latin typeface="XB Zar" panose="02000506090000020003" pitchFamily="2" charset="-78"/>
                <a:cs typeface="Al Bayan Plain" pitchFamily="2" charset="-78"/>
              </a:rPr>
              <a:t>گزینش اعتقادی برای استخدام در ادارات و </a:t>
            </a:r>
            <a:r>
              <a:rPr lang="fa-IR" dirty="0" err="1">
                <a:latin typeface="XB Zar" panose="02000506090000020003" pitchFamily="2" charset="-78"/>
                <a:cs typeface="Al Bayan Plain" pitchFamily="2" charset="-78"/>
              </a:rPr>
              <a:t>دانشگاه‌ها</a:t>
            </a:r>
            <a:r>
              <a:rPr lang="fa-IR" dirty="0">
                <a:latin typeface="XB Zar" panose="02000506090000020003" pitchFamily="2" charset="-78"/>
                <a:cs typeface="Al Bayan Plain" pitchFamily="2" charset="-78"/>
              </a:rPr>
              <a:t> (بی عدالتی </a:t>
            </a:r>
            <a:r>
              <a:rPr lang="fa-IR" dirty="0" err="1">
                <a:latin typeface="XB Zar" panose="02000506090000020003" pitchFamily="2" charset="-78"/>
                <a:cs typeface="Al Bayan Plain" pitchFamily="2" charset="-78"/>
              </a:rPr>
              <a:t>خوانش‌شناختی</a:t>
            </a:r>
            <a:r>
              <a:rPr lang="fa-IR" dirty="0">
                <a:latin typeface="XB Zar" panose="02000506090000020003" pitchFamily="2" charset="-78"/>
                <a:cs typeface="Al Bayan Plain" pitchFamily="2" charset="-78"/>
              </a:rPr>
              <a:t>)</a:t>
            </a:r>
          </a:p>
          <a:p>
            <a:pPr algn="r" rtl="1"/>
            <a:r>
              <a:rPr lang="fa-IR" dirty="0">
                <a:latin typeface="XB Zar" panose="02000506090000020003" pitchFamily="2" charset="-78"/>
                <a:cs typeface="Al Bayan Plain" pitchFamily="2" charset="-78"/>
              </a:rPr>
              <a:t> </a:t>
            </a:r>
            <a:r>
              <a:rPr lang="fa-IR" dirty="0" err="1">
                <a:latin typeface="XB Zar" panose="02000506090000020003" pitchFamily="2" charset="-78"/>
                <a:cs typeface="Al Bayan Plain" pitchFamily="2" charset="-78"/>
              </a:rPr>
              <a:t>نپذیرفتن</a:t>
            </a:r>
            <a:r>
              <a:rPr lang="fa-IR" dirty="0">
                <a:latin typeface="XB Zar" panose="02000506090000020003" pitchFamily="2" charset="-78"/>
                <a:cs typeface="Al Bayan Plain" pitchFamily="2" charset="-78"/>
              </a:rPr>
              <a:t> شهود شاهد از سوی قاضی به این بهانه که شاهد «ریش خود را ترشیده است» (بی عدالتی گواهی </a:t>
            </a:r>
            <a:r>
              <a:rPr lang="en-US" dirty="0">
                <a:latin typeface="XB Zar" panose="02000506090000020003" pitchFamily="2" charset="-78"/>
                <a:cs typeface="Al Bayan Plain" pitchFamily="2" charset="-78"/>
              </a:rPr>
              <a:t>(</a:t>
            </a:r>
            <a:endParaRPr lang="fa-IR" dirty="0">
              <a:latin typeface="XB Zar" panose="02000506090000020003" pitchFamily="2" charset="-78"/>
              <a:cs typeface="Al Bayan Plain" pitchFamily="2" charset="-78"/>
            </a:endParaRPr>
          </a:p>
          <a:p>
            <a:pPr algn="r" rtl="1"/>
            <a:r>
              <a:rPr lang="fa-IR" dirty="0">
                <a:latin typeface="XB Zar" panose="02000506090000020003" pitchFamily="2" charset="-78"/>
                <a:cs typeface="Al Bayan Plain" pitchFamily="2" charset="-78"/>
              </a:rPr>
              <a:t>نصف بودن یا </a:t>
            </a:r>
            <a:r>
              <a:rPr lang="fa-IR" dirty="0" err="1">
                <a:latin typeface="XB Zar" panose="02000506090000020003" pitchFamily="2" charset="-78"/>
                <a:cs typeface="Al Bayan Plain" pitchFamily="2" charset="-78"/>
              </a:rPr>
              <a:t>ناپذیرفته</a:t>
            </a:r>
            <a:r>
              <a:rPr lang="fa-IR" dirty="0">
                <a:latin typeface="XB Zar" panose="02000506090000020003" pitchFamily="2" charset="-78"/>
                <a:cs typeface="Al Bayan Plain" pitchFamily="2" charset="-78"/>
              </a:rPr>
              <a:t> بودن گواهی زنان در محاکم شرعی (بی عدالتی گواهی)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1222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03553-0274-3D4F-8702-4D73C2187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10264C-8092-E747-B27E-5B28CAC043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 rtl="1">
              <a:buNone/>
            </a:pPr>
            <a:endParaRPr lang="fa-IR" sz="6000" dirty="0">
              <a:cs typeface="Al Bayan Plain" pitchFamily="2" charset="-78"/>
            </a:endParaRPr>
          </a:p>
          <a:p>
            <a:pPr marL="0" indent="0" algn="ctr" rtl="1">
              <a:buNone/>
            </a:pPr>
            <a:r>
              <a:rPr lang="fa-IR" sz="6000" dirty="0" err="1">
                <a:cs typeface="Al Bayan Plain" pitchFamily="2" charset="-78"/>
              </a:rPr>
              <a:t>جلسه‌ی</a:t>
            </a:r>
            <a:r>
              <a:rPr lang="fa-IR" sz="6000" dirty="0">
                <a:cs typeface="Al Bayan Plain" pitchFamily="2" charset="-78"/>
              </a:rPr>
              <a:t> دوم (پایانی) جمعه ۱۴ می ۲۰۲۱</a:t>
            </a:r>
            <a:endParaRPr lang="en-US" sz="6000" dirty="0">
              <a:cs typeface="Al Bayan Pla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426619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BEC42-FF87-D04F-8998-FAD00D721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err="1"/>
              <a:t>دورنمای</a:t>
            </a:r>
            <a:r>
              <a:rPr lang="fa-IR" dirty="0"/>
              <a:t> بحث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48A68-D582-EB40-947F-F22963BBDE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400" dirty="0" err="1">
                <a:cs typeface="Al Bayan Plain" pitchFamily="2" charset="-78"/>
              </a:rPr>
              <a:t>خلاصه‌ی</a:t>
            </a:r>
            <a:r>
              <a:rPr lang="fa-IR" sz="2400" dirty="0">
                <a:cs typeface="Al Bayan Plain" pitchFamily="2" charset="-78"/>
              </a:rPr>
              <a:t> بحث دیروز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400" dirty="0">
                <a:cs typeface="Al Bayan Plain" pitchFamily="2" charset="-78"/>
              </a:rPr>
              <a:t>به نسبت میان </a:t>
            </a:r>
            <a:r>
              <a:rPr lang="fa-IR" sz="2400" dirty="0" err="1">
                <a:cs typeface="Al Bayan Plain" pitchFamily="2" charset="-78"/>
              </a:rPr>
              <a:t>معرفت‌شناسی</a:t>
            </a:r>
            <a:r>
              <a:rPr lang="fa-IR" sz="2400" dirty="0">
                <a:cs typeface="Al Bayan Plain" pitchFamily="2" charset="-78"/>
              </a:rPr>
              <a:t> جهل و بی عدالتی معرفتی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400" dirty="0" err="1">
                <a:cs typeface="Al Bayan Plain" pitchFamily="2" charset="-78"/>
              </a:rPr>
              <a:t>معرفت‌شناسی</a:t>
            </a:r>
            <a:r>
              <a:rPr lang="fa-IR" sz="2400" dirty="0">
                <a:cs typeface="Al Bayan Plain" pitchFamily="2" charset="-78"/>
              </a:rPr>
              <a:t> پزشکی و نسبت آن با بی عدالتی معرفتی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400" dirty="0" err="1">
                <a:cs typeface="Al Bayan Plain" pitchFamily="2" charset="-78"/>
              </a:rPr>
              <a:t>راه‌های</a:t>
            </a:r>
            <a:r>
              <a:rPr lang="fa-IR" sz="2400" dirty="0">
                <a:cs typeface="Al Bayan Plain" pitchFamily="2" charset="-78"/>
              </a:rPr>
              <a:t> مقابله با بی عدالتی معرفتی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400" dirty="0">
                <a:cs typeface="Al Bayan Plain" pitchFamily="2" charset="-78"/>
              </a:rPr>
              <a:t>چند منبع در باب بی عدالتی معرفتی</a:t>
            </a:r>
            <a:endParaRPr lang="en-US" sz="2400" dirty="0">
              <a:cs typeface="Al Bayan Pla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62940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087ED-251C-704E-AC4F-CD16F80C1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err="1">
                <a:cs typeface="Al Bayan Plain" pitchFamily="2" charset="-78"/>
              </a:rPr>
              <a:t>خلاصه‌ی</a:t>
            </a:r>
            <a:r>
              <a:rPr lang="fa-IR" dirty="0">
                <a:cs typeface="Al Bayan Plain" pitchFamily="2" charset="-78"/>
              </a:rPr>
              <a:t> بحث </a:t>
            </a:r>
            <a:r>
              <a:rPr lang="fa-IR" dirty="0" err="1">
                <a:cs typeface="Al Bayan Plain" pitchFamily="2" charset="-78"/>
              </a:rPr>
              <a:t>جلسه‌ی</a:t>
            </a:r>
            <a:r>
              <a:rPr lang="fa-IR" dirty="0">
                <a:cs typeface="Al Bayan Plain" pitchFamily="2" charset="-78"/>
              </a:rPr>
              <a:t> پیش</a:t>
            </a:r>
            <a:endParaRPr lang="en-US" dirty="0">
              <a:cs typeface="Al Bayan Plain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1DB73E-1980-BC4D-B48B-67776B0067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400" dirty="0">
                <a:latin typeface="Garamond" panose="02020404030301010803" pitchFamily="18" charset="0"/>
                <a:cs typeface="Al Bayan Plain" pitchFamily="2" charset="-78"/>
              </a:rPr>
              <a:t>بی عدالتی معرفتی یعنی اخراج از </a:t>
            </a:r>
            <a:r>
              <a:rPr lang="fa-IR" sz="2400" dirty="0" err="1">
                <a:latin typeface="Garamond" panose="02020404030301010803" pitchFamily="18" charset="0"/>
                <a:cs typeface="Al Bayan Plain" pitchFamily="2" charset="-78"/>
              </a:rPr>
              <a:t>جامعه‌ی</a:t>
            </a:r>
            <a:r>
              <a:rPr lang="fa-IR" sz="2400" dirty="0">
                <a:latin typeface="Garamond" panose="02020404030301010803" pitchFamily="18" charset="0"/>
                <a:cs typeface="Al Bayan Plain" pitchFamily="2" charset="-78"/>
              </a:rPr>
              <a:t> معرفتی یا </a:t>
            </a:r>
            <a:r>
              <a:rPr lang="fa-IR" sz="2400" dirty="0" err="1">
                <a:latin typeface="Garamond" panose="02020404030301010803" pitchFamily="18" charset="0"/>
                <a:cs typeface="Al Bayan Plain" pitchFamily="2" charset="-78"/>
              </a:rPr>
              <a:t>ویژه‌خواری</a:t>
            </a:r>
            <a:r>
              <a:rPr lang="fa-IR" sz="2400" dirty="0">
                <a:latin typeface="Garamond" panose="02020404030301010803" pitchFamily="18" charset="0"/>
                <a:cs typeface="Al Bayan Plain" pitchFamily="2" charset="-78"/>
              </a:rPr>
              <a:t> در </a:t>
            </a:r>
            <a:r>
              <a:rPr lang="fa-IR" sz="2400" dirty="0" err="1">
                <a:latin typeface="Garamond" panose="02020404030301010803" pitchFamily="18" charset="0"/>
                <a:cs typeface="Al Bayan Plain" pitchFamily="2" charset="-78"/>
              </a:rPr>
              <a:t>جامعه‌ی</a:t>
            </a:r>
            <a:r>
              <a:rPr lang="fa-IR" sz="2400" dirty="0">
                <a:latin typeface="Garamond" panose="02020404030301010803" pitchFamily="18" charset="0"/>
                <a:cs typeface="Al Bayan Plain" pitchFamily="2" charset="-78"/>
              </a:rPr>
              <a:t> معرفتی. </a:t>
            </a:r>
            <a:endParaRPr lang="en-US" sz="2400" dirty="0">
              <a:latin typeface="Garamond" panose="02020404030301010803" pitchFamily="18" charset="0"/>
              <a:cs typeface="Al Bayan Plain" pitchFamily="2" charset="-78"/>
            </a:endParaRP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400" dirty="0">
                <a:latin typeface="Garamond" panose="02020404030301010803" pitchFamily="18" charset="0"/>
                <a:cs typeface="Al Bayan Plain" pitchFamily="2" charset="-78"/>
              </a:rPr>
              <a:t>توزیع </a:t>
            </a:r>
            <a:r>
              <a:rPr lang="fa-IR" sz="2400" dirty="0" err="1">
                <a:latin typeface="Garamond" panose="02020404030301010803" pitchFamily="18" charset="0"/>
                <a:cs typeface="Al Bayan Plain" pitchFamily="2" charset="-78"/>
              </a:rPr>
              <a:t>ناعادلانه‌ی</a:t>
            </a:r>
            <a:r>
              <a:rPr lang="fa-IR" sz="2400" dirty="0">
                <a:latin typeface="Garamond" panose="02020404030301010803" pitchFamily="18" charset="0"/>
                <a:cs typeface="Al Bayan Plain" pitchFamily="2" charset="-78"/>
              </a:rPr>
              <a:t> خیرات معرفتی (</a:t>
            </a:r>
            <a:r>
              <a:rPr lang="en-US" sz="2400" dirty="0">
                <a:latin typeface="Garamond" panose="02020404030301010803" pitchFamily="18" charset="0"/>
                <a:cs typeface="Al Bayan Plain" pitchFamily="2" charset="-78"/>
              </a:rPr>
              <a:t>epistemic goods</a:t>
            </a:r>
            <a:r>
              <a:rPr lang="fa-IR" sz="2400" dirty="0">
                <a:latin typeface="Garamond" panose="02020404030301010803" pitchFamily="18" charset="0"/>
                <a:cs typeface="Al Bayan Plain" pitchFamily="2" charset="-78"/>
              </a:rPr>
              <a:t>) مثل اطلاعات و آموزش.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400" dirty="0">
                <a:latin typeface="Garamond" panose="02020404030301010803" pitchFamily="18" charset="0"/>
                <a:cs typeface="Al Bayan Plain" pitchFamily="2" charset="-78"/>
              </a:rPr>
              <a:t>بی عدالتی معرفتی شامل: ساکت کردن و خفه کردن از طریق </a:t>
            </a:r>
            <a:r>
              <a:rPr lang="fa-IR" sz="2400" dirty="0" err="1">
                <a:latin typeface="Garamond" panose="02020404030301010803" pitchFamily="18" charset="0"/>
                <a:cs typeface="Al Bayan Plain" pitchFamily="2" charset="-78"/>
              </a:rPr>
              <a:t>انسانیت‌زدایی</a:t>
            </a:r>
            <a:r>
              <a:rPr lang="fa-IR" sz="2400" dirty="0">
                <a:latin typeface="Garamond" panose="02020404030301010803" pitchFamily="18" charset="0"/>
                <a:cs typeface="Al Bayan Plain" pitchFamily="2" charset="-78"/>
              </a:rPr>
              <a:t> و </a:t>
            </a:r>
            <a:r>
              <a:rPr lang="fa-IR" sz="2400" dirty="0" err="1">
                <a:latin typeface="Garamond" panose="02020404030301010803" pitchFamily="18" charset="0"/>
                <a:cs typeface="Al Bayan Plain" pitchFamily="2" charset="-78"/>
              </a:rPr>
              <a:t>دیونمونی</a:t>
            </a:r>
            <a:r>
              <a:rPr lang="fa-IR" sz="2400" dirty="0">
                <a:latin typeface="Garamond" panose="02020404030301010803" pitchFamily="18" charset="0"/>
                <a:cs typeface="Al Bayan Plain" pitchFamily="2" charset="-78"/>
              </a:rPr>
              <a:t> و اطلاعات غلط </a:t>
            </a:r>
            <a:r>
              <a:rPr lang="fa-IR" sz="2400" dirty="0" err="1">
                <a:latin typeface="Garamond" panose="02020404030301010803" pitchFamily="18" charset="0"/>
                <a:cs typeface="Al Bayan Plain" pitchFamily="2" charset="-78"/>
              </a:rPr>
              <a:t>عامدانه</a:t>
            </a:r>
            <a:r>
              <a:rPr lang="fa-IR" sz="2400" dirty="0">
                <a:latin typeface="Garamond" panose="02020404030301010803" pitchFamily="18" charset="0"/>
                <a:cs typeface="Al Bayan Plain" pitchFamily="2" charset="-78"/>
              </a:rPr>
              <a:t> (</a:t>
            </a:r>
            <a:r>
              <a:rPr lang="en-US" sz="2400" dirty="0">
                <a:latin typeface="Garamond" panose="02020404030301010803" pitchFamily="18" charset="0"/>
                <a:cs typeface="Al Bayan Plain" pitchFamily="2" charset="-78"/>
              </a:rPr>
              <a:t>disinformation</a:t>
            </a:r>
            <a:r>
              <a:rPr lang="fa-IR" sz="2400" dirty="0">
                <a:latin typeface="Garamond" panose="02020404030301010803" pitchFamily="18" charset="0"/>
                <a:cs typeface="Al Bayan Plain" pitchFamily="2" charset="-78"/>
              </a:rPr>
              <a:t>)، تحریف نهادینه و </a:t>
            </a:r>
            <a:r>
              <a:rPr lang="fa-IR" sz="2400" dirty="0" err="1">
                <a:latin typeface="Garamond" panose="02020404030301010803" pitchFamily="18" charset="0"/>
                <a:cs typeface="Al Bayan Plain" pitchFamily="2" charset="-78"/>
              </a:rPr>
              <a:t>تاریخ‌سازی</a:t>
            </a:r>
            <a:r>
              <a:rPr lang="fa-IR" sz="2400" dirty="0">
                <a:latin typeface="Garamond" panose="02020404030301010803" pitchFamily="18" charset="0"/>
                <a:cs typeface="Al Bayan Plain" pitchFamily="2" charset="-78"/>
              </a:rPr>
              <a:t> یا حذف تاریخ. 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400" dirty="0">
                <a:latin typeface="Garamond" panose="02020404030301010803" pitchFamily="18" charset="0"/>
                <a:cs typeface="Al Bayan Plain" pitchFamily="2" charset="-78"/>
              </a:rPr>
              <a:t>بی عدالتی تنها </a:t>
            </a:r>
            <a:r>
              <a:rPr lang="fa-IR" sz="2400" dirty="0" err="1">
                <a:latin typeface="Garamond" panose="02020404030301010803" pitchFamily="18" charset="0"/>
                <a:cs typeface="Al Bayan Plain" pitchFamily="2" charset="-78"/>
              </a:rPr>
              <a:t>مصداق‌های</a:t>
            </a:r>
            <a:r>
              <a:rPr lang="fa-IR" sz="2400" dirty="0">
                <a:latin typeface="Garamond" panose="02020404030301010803" pitchFamily="18" charset="0"/>
                <a:cs typeface="Al Bayan Plain" pitchFamily="2" charset="-78"/>
              </a:rPr>
              <a:t> سیاسی، اجتماعی، اقتصادی، و بین‌ </a:t>
            </a:r>
            <a:r>
              <a:rPr lang="fa-IR" sz="2400" dirty="0" err="1">
                <a:latin typeface="Garamond" panose="02020404030301010803" pitchFamily="18" charset="0"/>
                <a:cs typeface="Al Bayan Plain" pitchFamily="2" charset="-78"/>
              </a:rPr>
              <a:t>المللی</a:t>
            </a:r>
            <a:r>
              <a:rPr lang="fa-IR" sz="2400" dirty="0">
                <a:latin typeface="Garamond" panose="02020404030301010803" pitchFamily="18" charset="0"/>
                <a:cs typeface="Al Bayan Plain" pitchFamily="2" charset="-78"/>
              </a:rPr>
              <a:t> ندارد بلکه مصداق معرفتی هم دارد.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400" dirty="0">
                <a:latin typeface="Garamond" panose="02020404030301010803" pitchFamily="18" charset="0"/>
                <a:cs typeface="Al Bayan Plain" pitchFamily="2" charset="-78"/>
              </a:rPr>
              <a:t>بی عدالتی معرفتی معمولا از بی </a:t>
            </a:r>
            <a:r>
              <a:rPr lang="fa-IR" sz="2400" dirty="0" err="1">
                <a:latin typeface="Garamond" panose="02020404030301010803" pitchFamily="18" charset="0"/>
                <a:cs typeface="Al Bayan Plain" pitchFamily="2" charset="-78"/>
              </a:rPr>
              <a:t>عدالتی‌های</a:t>
            </a:r>
            <a:r>
              <a:rPr lang="fa-IR" sz="2400" dirty="0">
                <a:latin typeface="Garamond" panose="02020404030301010803" pitchFamily="18" charset="0"/>
                <a:cs typeface="Al Bayan Plain" pitchFamily="2" charset="-78"/>
              </a:rPr>
              <a:t> دیگر ناشی </a:t>
            </a:r>
            <a:r>
              <a:rPr lang="fa-IR" sz="2400" dirty="0" err="1">
                <a:latin typeface="Garamond" panose="02020404030301010803" pitchFamily="18" charset="0"/>
                <a:cs typeface="Al Bayan Plain" pitchFamily="2" charset="-78"/>
              </a:rPr>
              <a:t>می‌شود</a:t>
            </a:r>
            <a:r>
              <a:rPr lang="fa-IR" sz="2400" dirty="0">
                <a:latin typeface="Garamond" panose="02020404030301010803" pitchFamily="18" charset="0"/>
                <a:cs typeface="Al Bayan Plain" pitchFamily="2" charset="-78"/>
              </a:rPr>
              <a:t> یا به </a:t>
            </a:r>
            <a:r>
              <a:rPr lang="fa-IR" sz="2400" dirty="0" err="1">
                <a:latin typeface="Garamond" panose="02020404030301010803" pitchFamily="18" charset="0"/>
                <a:cs typeface="Al Bayan Plain" pitchFamily="2" charset="-78"/>
              </a:rPr>
              <a:t>آن‌ها</a:t>
            </a:r>
            <a:r>
              <a:rPr lang="fa-IR" sz="2400" dirty="0">
                <a:latin typeface="Garamond" panose="02020404030301010803" pitchFamily="18" charset="0"/>
                <a:cs typeface="Al Bayan Plain" pitchFamily="2" charset="-78"/>
              </a:rPr>
              <a:t> </a:t>
            </a:r>
            <a:r>
              <a:rPr lang="fa-IR" sz="2400" dirty="0" err="1">
                <a:latin typeface="Garamond" panose="02020404030301010803" pitchFamily="18" charset="0"/>
                <a:cs typeface="Al Bayan Plain" pitchFamily="2" charset="-78"/>
              </a:rPr>
              <a:t>می‌انجامد</a:t>
            </a:r>
            <a:r>
              <a:rPr lang="fa-IR" sz="2400" dirty="0">
                <a:latin typeface="Garamond" panose="02020404030301010803" pitchFamily="18" charset="0"/>
                <a:cs typeface="Al Bayan Plain" pitchFamily="2" charset="-78"/>
              </a:rPr>
              <a:t> اما اگر فرضاً این طور هم نباشد باز هم بی عدالتی است.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400" dirty="0">
                <a:latin typeface="Garamond" panose="02020404030301010803" pitchFamily="18" charset="0"/>
                <a:cs typeface="Al Bayan Plain" pitchFamily="2" charset="-78"/>
              </a:rPr>
              <a:t>بی عدالتی معرفتی هم یک </a:t>
            </a:r>
            <a:r>
              <a:rPr lang="fa-IR" sz="2400" dirty="0" err="1">
                <a:latin typeface="Garamond" panose="02020404030301010803" pitchFamily="18" charset="0"/>
                <a:cs typeface="Al Bayan Plain" pitchFamily="2" charset="-78"/>
              </a:rPr>
              <a:t>رذیلت</a:t>
            </a:r>
            <a:r>
              <a:rPr lang="fa-IR" sz="2400" dirty="0">
                <a:latin typeface="Garamond" panose="02020404030301010803" pitchFamily="18" charset="0"/>
                <a:cs typeface="Al Bayan Plain" pitchFamily="2" charset="-78"/>
              </a:rPr>
              <a:t> اخلاقی است هم یک </a:t>
            </a:r>
            <a:r>
              <a:rPr lang="fa-IR" sz="2400" dirty="0" err="1">
                <a:latin typeface="Garamond" panose="02020404030301010803" pitchFamily="18" charset="0"/>
                <a:cs typeface="Al Bayan Plain" pitchFamily="2" charset="-78"/>
              </a:rPr>
              <a:t>رذیلت</a:t>
            </a:r>
            <a:r>
              <a:rPr lang="fa-IR" sz="2400" dirty="0">
                <a:latin typeface="Garamond" panose="02020404030301010803" pitchFamily="18" charset="0"/>
                <a:cs typeface="Al Bayan Plain" pitchFamily="2" charset="-78"/>
              </a:rPr>
              <a:t> عقلانی است و </a:t>
            </a:r>
            <a:r>
              <a:rPr lang="fa-IR" sz="2400" dirty="0" err="1">
                <a:latin typeface="Garamond" panose="02020404030301010803" pitchFamily="18" charset="0"/>
                <a:cs typeface="Al Bayan Plain" pitchFamily="2" charset="-78"/>
              </a:rPr>
              <a:t>عدالت‌ورزی</a:t>
            </a:r>
            <a:r>
              <a:rPr lang="fa-IR" sz="2400" dirty="0">
                <a:latin typeface="Garamond" panose="02020404030301010803" pitchFamily="18" charset="0"/>
                <a:cs typeface="Al Bayan Plain" pitchFamily="2" charset="-78"/>
              </a:rPr>
              <a:t> معرفتی هم یک فضیلت اخلاقی است و هم یک فضیلت عقلانی.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400" dirty="0">
                <a:latin typeface="Garamond" panose="02020404030301010803" pitchFamily="18" charset="0"/>
                <a:cs typeface="Al Bayan Plain" pitchFamily="2" charset="-78"/>
              </a:rPr>
              <a:t>معنای </a:t>
            </a:r>
            <a:r>
              <a:rPr lang="fa-IR" sz="2400" dirty="0" err="1">
                <a:latin typeface="Garamond" panose="02020404030301010803" pitchFamily="18" charset="0"/>
                <a:cs typeface="Al Bayan Plain" pitchFamily="2" charset="-78"/>
              </a:rPr>
              <a:t>سردستی</a:t>
            </a:r>
            <a:r>
              <a:rPr lang="fa-IR" sz="2400" dirty="0">
                <a:latin typeface="Garamond" panose="02020404030301010803" pitchFamily="18" charset="0"/>
                <a:cs typeface="Al Bayan Plain" pitchFamily="2" charset="-78"/>
              </a:rPr>
              <a:t> عدالت «وضع </a:t>
            </a:r>
            <a:r>
              <a:rPr lang="fa-IR" sz="2400" dirty="0" err="1">
                <a:latin typeface="Garamond" panose="02020404030301010803" pitchFamily="18" charset="0"/>
                <a:cs typeface="Al Bayan Plain" pitchFamily="2" charset="-78"/>
              </a:rPr>
              <a:t>الشیء</a:t>
            </a:r>
            <a:r>
              <a:rPr lang="fa-IR" sz="2400" dirty="0">
                <a:latin typeface="Garamond" panose="02020404030301010803" pitchFamily="18" charset="0"/>
                <a:cs typeface="Al Bayan Plain" pitchFamily="2" charset="-78"/>
              </a:rPr>
              <a:t> فی </a:t>
            </a:r>
            <a:r>
              <a:rPr lang="fa-IR" sz="2400" dirty="0" err="1">
                <a:latin typeface="Garamond" panose="02020404030301010803" pitchFamily="18" charset="0"/>
                <a:cs typeface="Al Bayan Plain" pitchFamily="2" charset="-78"/>
              </a:rPr>
              <a:t>موضعه</a:t>
            </a:r>
            <a:r>
              <a:rPr lang="fa-IR" sz="2400" dirty="0">
                <a:latin typeface="Garamond" panose="02020404030301010803" pitchFamily="18" charset="0"/>
                <a:cs typeface="Al Bayan Plain" pitchFamily="2" charset="-78"/>
              </a:rPr>
              <a:t>» است بی عدالتی معرفتی نشان </a:t>
            </a:r>
            <a:r>
              <a:rPr lang="fa-IR" sz="2400" dirty="0" err="1">
                <a:latin typeface="Garamond" panose="02020404030301010803" pitchFamily="18" charset="0"/>
                <a:cs typeface="Al Bayan Plain" pitchFamily="2" charset="-78"/>
              </a:rPr>
              <a:t>می‌دهد</a:t>
            </a:r>
            <a:r>
              <a:rPr lang="fa-IR" sz="2400" dirty="0">
                <a:latin typeface="Garamond" panose="02020404030301010803" pitchFamily="18" charset="0"/>
                <a:cs typeface="Al Bayan Plain" pitchFamily="2" charset="-78"/>
              </a:rPr>
              <a:t> که امور از نظر معرفتی بی ربطی در کار معرفتی خلل ایجاد </a:t>
            </a:r>
            <a:r>
              <a:rPr lang="fa-IR" sz="2400" dirty="0" err="1">
                <a:latin typeface="Garamond" panose="02020404030301010803" pitchFamily="18" charset="0"/>
                <a:cs typeface="Al Bayan Plain" pitchFamily="2" charset="-78"/>
              </a:rPr>
              <a:t>می‌کنند</a:t>
            </a:r>
            <a:r>
              <a:rPr lang="fa-IR" sz="2400" dirty="0">
                <a:latin typeface="Garamond" panose="02020404030301010803" pitchFamily="18" charset="0"/>
                <a:cs typeface="Al Bayan Plain" pitchFamily="2" charset="-78"/>
              </a:rPr>
              <a:t> و همین </a:t>
            </a:r>
            <a:r>
              <a:rPr lang="fa-IR" sz="2400" dirty="0" err="1">
                <a:latin typeface="Garamond" panose="02020404030301010803" pitchFamily="18" charset="0"/>
                <a:cs typeface="Al Bayan Plain" pitchFamily="2" charset="-78"/>
              </a:rPr>
              <a:t>می‌شود</a:t>
            </a:r>
            <a:r>
              <a:rPr lang="fa-IR" sz="2400" dirty="0">
                <a:latin typeface="Garamond" panose="02020404030301010803" pitchFamily="18" charset="0"/>
                <a:cs typeface="Al Bayan Plain" pitchFamily="2" charset="-78"/>
              </a:rPr>
              <a:t> بی عدالتی معرفتی.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400" dirty="0">
                <a:latin typeface="Garamond" panose="02020404030301010803" pitchFamily="18" charset="0"/>
                <a:cs typeface="Al Bayan Plain" pitchFamily="2" charset="-78"/>
              </a:rPr>
              <a:t>برای کسب و توزیع معرفت هم به عدالت </a:t>
            </a:r>
            <a:r>
              <a:rPr lang="fa-IR" sz="2400" dirty="0" err="1">
                <a:latin typeface="Garamond" panose="02020404030301010803" pitchFamily="18" charset="0"/>
                <a:cs typeface="Al Bayan Plain" pitchFamily="2" charset="-78"/>
              </a:rPr>
              <a:t>نیازمندیم</a:t>
            </a:r>
            <a:r>
              <a:rPr lang="fa-IR" sz="2400" dirty="0">
                <a:latin typeface="Garamond" panose="02020404030301010803" pitchFamily="18" charset="0"/>
                <a:cs typeface="Al Bayan Plain" pitchFamily="2" charset="-78"/>
              </a:rPr>
              <a:t>.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400" dirty="0" err="1">
                <a:latin typeface="Garamond" panose="02020404030301010803" pitchFamily="18" charset="0"/>
                <a:cs typeface="Al Bayan Plain" pitchFamily="2" charset="-78"/>
              </a:rPr>
              <a:t>بی‌عدالتی</a:t>
            </a:r>
            <a:r>
              <a:rPr lang="fa-IR" sz="2400" dirty="0">
                <a:latin typeface="Garamond" panose="02020404030301010803" pitchFamily="18" charset="0"/>
                <a:cs typeface="Al Bayan Plain" pitchFamily="2" charset="-78"/>
              </a:rPr>
              <a:t> معرفتی: ۱. بی عدالتی گواهی، ۲. بی عدالتی </a:t>
            </a:r>
            <a:r>
              <a:rPr lang="fa-IR" sz="2400" dirty="0" err="1">
                <a:latin typeface="Garamond" panose="02020404030301010803" pitchFamily="18" charset="0"/>
                <a:cs typeface="Al Bayan Plain" pitchFamily="2" charset="-78"/>
              </a:rPr>
              <a:t>هرمنوتیکی</a:t>
            </a:r>
            <a:r>
              <a:rPr lang="fa-IR" sz="2400" dirty="0">
                <a:latin typeface="Garamond" panose="02020404030301010803" pitchFamily="18" charset="0"/>
                <a:cs typeface="Al Bayan Plain" pitchFamily="2" charset="-78"/>
              </a:rPr>
              <a:t> (</a:t>
            </a:r>
            <a:r>
              <a:rPr lang="fa-IR" sz="2400" dirty="0" err="1">
                <a:latin typeface="Garamond" panose="02020404030301010803" pitchFamily="18" charset="0"/>
                <a:cs typeface="Al Bayan Plain" pitchFamily="2" charset="-78"/>
              </a:rPr>
              <a:t>خوانش‌شناختی-فهم‌آگاهانه</a:t>
            </a:r>
            <a:r>
              <a:rPr lang="fa-IR" sz="2400" dirty="0">
                <a:latin typeface="Garamond" panose="02020404030301010803" pitchFamily="18" charset="0"/>
                <a:cs typeface="Al Bayan Plain" pitchFamily="2" charset="-78"/>
              </a:rPr>
              <a:t>). </a:t>
            </a:r>
            <a:endParaRPr lang="en-US" sz="2400" dirty="0">
              <a:latin typeface="Garamond" panose="02020404030301010803" pitchFamily="18" charset="0"/>
              <a:cs typeface="Al Bayan Pla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1187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68E74-D639-6947-8368-FA45D329A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err="1">
                <a:cs typeface="Al Bayan Plain" pitchFamily="2" charset="-78"/>
              </a:rPr>
              <a:t>معرفت‌شناسی</a:t>
            </a:r>
            <a:r>
              <a:rPr lang="fa-IR" dirty="0">
                <a:cs typeface="Al Bayan Plain" pitchFamily="2" charset="-78"/>
              </a:rPr>
              <a:t> جهل و </a:t>
            </a:r>
            <a:r>
              <a:rPr lang="fa-IR" dirty="0" err="1">
                <a:cs typeface="Al Bayan Plain" pitchFamily="2" charset="-78"/>
              </a:rPr>
              <a:t>بی‌عدالتی</a:t>
            </a:r>
            <a:r>
              <a:rPr lang="fa-IR" dirty="0">
                <a:cs typeface="Al Bayan Plain" pitchFamily="2" charset="-78"/>
              </a:rPr>
              <a:t> معرفتی</a:t>
            </a:r>
            <a:endParaRPr lang="en-US" dirty="0">
              <a:cs typeface="Al Bayan Plain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B9B3DA-AC31-644E-88F4-3AC42E13B0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000" dirty="0">
                <a:cs typeface="Al Bayan Plain" pitchFamily="2" charset="-78"/>
              </a:rPr>
              <a:t>نسبت میان </a:t>
            </a:r>
            <a:r>
              <a:rPr lang="fa-IR" sz="2000" dirty="0" err="1">
                <a:cs typeface="Al Bayan Plain" pitchFamily="2" charset="-78"/>
              </a:rPr>
              <a:t>معرفت‌شناسی</a:t>
            </a:r>
            <a:r>
              <a:rPr lang="fa-IR" sz="2000" dirty="0">
                <a:cs typeface="Al Bayan Plain" pitchFamily="2" charset="-78"/>
              </a:rPr>
              <a:t> جهل (</a:t>
            </a:r>
            <a:r>
              <a:rPr lang="en-US" sz="2000" dirty="0">
                <a:cs typeface="Al Bayan Plain" pitchFamily="2" charset="-78"/>
              </a:rPr>
              <a:t>epistemology of ignorance</a:t>
            </a:r>
            <a:r>
              <a:rPr lang="fa-IR" sz="2000" dirty="0">
                <a:cs typeface="Al Bayan Plain" pitchFamily="2" charset="-78"/>
              </a:rPr>
              <a:t>)</a:t>
            </a:r>
            <a:r>
              <a:rPr lang="en-US" sz="2000" dirty="0">
                <a:cs typeface="Al Bayan Plain" pitchFamily="2" charset="-78"/>
              </a:rPr>
              <a:t> </a:t>
            </a:r>
            <a:r>
              <a:rPr lang="fa-IR" sz="2000" dirty="0">
                <a:cs typeface="Al Bayan Plain" pitchFamily="2" charset="-78"/>
              </a:rPr>
              <a:t>و بی عدالتی معرفتی (بی عدالتی </a:t>
            </a:r>
            <a:r>
              <a:rPr lang="fa-IR" sz="2000" dirty="0" err="1">
                <a:cs typeface="Al Bayan Plain" pitchFamily="2" charset="-78"/>
              </a:rPr>
              <a:t>هرمنوتیکی</a:t>
            </a:r>
            <a:r>
              <a:rPr lang="fa-IR" sz="2000" dirty="0">
                <a:cs typeface="Al Bayan Plain" pitchFamily="2" charset="-78"/>
              </a:rPr>
              <a:t>): </a:t>
            </a:r>
            <a:r>
              <a:rPr lang="fa-IR" sz="2000" dirty="0" err="1">
                <a:cs typeface="Al Bayan Plain" pitchFamily="2" charset="-78"/>
              </a:rPr>
              <a:t>گروه‌های</a:t>
            </a:r>
            <a:r>
              <a:rPr lang="fa-IR" sz="2000" dirty="0">
                <a:cs typeface="Al Bayan Plain" pitchFamily="2" charset="-78"/>
              </a:rPr>
              <a:t> به حاشیه رانده شده به علت محرومیت </a:t>
            </a:r>
            <a:r>
              <a:rPr lang="fa-IR" sz="2000" dirty="0" err="1">
                <a:cs typeface="Al Bayan Plain" pitchFamily="2" charset="-78"/>
              </a:rPr>
              <a:t>معرفتی‌ای</a:t>
            </a:r>
            <a:r>
              <a:rPr lang="fa-IR" sz="2000" dirty="0">
                <a:cs typeface="Al Bayan Plain" pitchFamily="2" charset="-78"/>
              </a:rPr>
              <a:t> که بر </a:t>
            </a:r>
            <a:r>
              <a:rPr lang="fa-IR" sz="2000" dirty="0" err="1">
                <a:cs typeface="Al Bayan Plain" pitchFamily="2" charset="-78"/>
              </a:rPr>
              <a:t>آن‌ها</a:t>
            </a:r>
            <a:r>
              <a:rPr lang="fa-IR" sz="2000" dirty="0">
                <a:cs typeface="Al Bayan Plain" pitchFamily="2" charset="-78"/>
              </a:rPr>
              <a:t> بار شده منابع معرفتی لازم (مفاهیم و </a:t>
            </a:r>
            <a:r>
              <a:rPr lang="fa-IR" sz="2000" dirty="0" err="1">
                <a:cs typeface="Al Bayan Plain" pitchFamily="2" charset="-78"/>
              </a:rPr>
              <a:t>ایده‌های</a:t>
            </a:r>
            <a:r>
              <a:rPr lang="fa-IR" sz="2000" dirty="0">
                <a:cs typeface="Al Bayan Plain" pitchFamily="2" charset="-78"/>
              </a:rPr>
              <a:t> لازم) برای درک سرکوب را ندارد. 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000" dirty="0">
                <a:cs typeface="Al Bayan Plain" pitchFamily="2" charset="-78"/>
              </a:rPr>
              <a:t>از سوی دیگر </a:t>
            </a:r>
            <a:r>
              <a:rPr lang="fa-IR" sz="2000" dirty="0" err="1">
                <a:cs typeface="Al Bayan Plain" pitchFamily="2" charset="-78"/>
              </a:rPr>
              <a:t>طبقه‌ی</a:t>
            </a:r>
            <a:r>
              <a:rPr lang="fa-IR" sz="2000" dirty="0">
                <a:cs typeface="Al Bayan Plain" pitchFamily="2" charset="-78"/>
              </a:rPr>
              <a:t> برخوردار و مسلط هم ممکن است از دامنه و عمق و حتی اصل سرکوب </a:t>
            </a:r>
            <a:r>
              <a:rPr lang="fa-IR" sz="2000" dirty="0" err="1">
                <a:cs typeface="Al Bayan Plain" pitchFamily="2" charset="-78"/>
              </a:rPr>
              <a:t>گروه‌های</a:t>
            </a:r>
            <a:r>
              <a:rPr lang="fa-IR" sz="2000" dirty="0">
                <a:cs typeface="Al Bayan Plain" pitchFamily="2" charset="-78"/>
              </a:rPr>
              <a:t> </a:t>
            </a:r>
            <a:r>
              <a:rPr lang="fa-IR" sz="2000" dirty="0" err="1">
                <a:cs typeface="Al Bayan Plain" pitchFamily="2" charset="-78"/>
              </a:rPr>
              <a:t>سرکوب‌شده</a:t>
            </a:r>
            <a:r>
              <a:rPr lang="fa-IR" sz="2000" dirty="0">
                <a:cs typeface="Al Bayan Plain" pitchFamily="2" charset="-78"/>
              </a:rPr>
              <a:t> بی اطلاع باشد. 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000" dirty="0">
                <a:cs typeface="Al Bayan Plain" pitchFamily="2" charset="-78"/>
              </a:rPr>
              <a:t>جهل مضاعف عامل جدی سرپا نگه داشتن نظام سرکوب است.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000" dirty="0">
                <a:cs typeface="Al Bayan Plain" pitchFamily="2" charset="-78"/>
              </a:rPr>
              <a:t>مفهوم «جهل </a:t>
            </a:r>
            <a:r>
              <a:rPr lang="fa-IR" sz="2000" dirty="0" err="1">
                <a:cs typeface="Al Bayan Plain" pitchFamily="2" charset="-78"/>
              </a:rPr>
              <a:t>هرمنوتیکی</a:t>
            </a:r>
            <a:r>
              <a:rPr lang="fa-IR" sz="2000" dirty="0">
                <a:cs typeface="Al Bayan Plain" pitchFamily="2" charset="-78"/>
              </a:rPr>
              <a:t> </a:t>
            </a:r>
            <a:r>
              <a:rPr lang="fa-IR" sz="2000" dirty="0" err="1">
                <a:cs typeface="Al Bayan Plain" pitchFamily="2" charset="-78"/>
              </a:rPr>
              <a:t>عامدانه</a:t>
            </a:r>
            <a:r>
              <a:rPr lang="fa-IR" sz="2000" dirty="0">
                <a:cs typeface="Al Bayan Plain" pitchFamily="2" charset="-78"/>
              </a:rPr>
              <a:t>» وقتی رخ </a:t>
            </a:r>
            <a:r>
              <a:rPr lang="fa-IR" sz="2000" dirty="0" err="1">
                <a:cs typeface="Al Bayan Plain" pitchFamily="2" charset="-78"/>
              </a:rPr>
              <a:t>می‌دهد</a:t>
            </a:r>
            <a:r>
              <a:rPr lang="fa-IR" sz="2000" dirty="0">
                <a:cs typeface="Al Bayan Plain" pitchFamily="2" charset="-78"/>
              </a:rPr>
              <a:t> که عامل معرفتی مسلط ابزارهای مفهومی فرد به حاشیه رانده شده </a:t>
            </a:r>
            <a:r>
              <a:rPr lang="fa-IR" sz="2000" dirty="0" err="1">
                <a:cs typeface="Al Bayan Plain" pitchFamily="2" charset="-78"/>
              </a:rPr>
              <a:t>راعامدانه</a:t>
            </a:r>
            <a:r>
              <a:rPr lang="fa-IR" sz="2000" dirty="0">
                <a:cs typeface="Al Bayan Plain" pitchFamily="2" charset="-78"/>
              </a:rPr>
              <a:t> </a:t>
            </a:r>
            <a:r>
              <a:rPr lang="fa-IR" sz="2000" dirty="0" err="1">
                <a:cs typeface="Al Bayan Plain" pitchFamily="2" charset="-78"/>
              </a:rPr>
              <a:t>نمی‌پذیرد</a:t>
            </a:r>
            <a:r>
              <a:rPr lang="fa-IR" sz="2000" dirty="0">
                <a:cs typeface="Al Bayan Plain" pitchFamily="2" charset="-78"/>
              </a:rPr>
              <a:t>. این امر به تحریف واقعیت یا بازنمایی واقع برای عامل معرفتی مسلط منتهی </a:t>
            </a:r>
            <a:r>
              <a:rPr lang="fa-IR" sz="2000" dirty="0" err="1">
                <a:cs typeface="Al Bayan Plain" pitchFamily="2" charset="-78"/>
              </a:rPr>
              <a:t>می‌شود</a:t>
            </a:r>
            <a:r>
              <a:rPr lang="fa-IR" sz="2000" dirty="0">
                <a:cs typeface="Al Bayan Plain" pitchFamily="2" charset="-78"/>
              </a:rPr>
              <a:t>.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000" dirty="0">
                <a:cs typeface="Al Bayan Plain" pitchFamily="2" charset="-78"/>
              </a:rPr>
              <a:t>برخی داروها روی </a:t>
            </a:r>
            <a:r>
              <a:rPr lang="fa-IR" sz="2000" dirty="0" err="1">
                <a:cs typeface="Al Bayan Plain" pitchFamily="2" charset="-78"/>
              </a:rPr>
              <a:t>خانم‌ها</a:t>
            </a:r>
            <a:r>
              <a:rPr lang="fa-IR" sz="2000" dirty="0">
                <a:cs typeface="Al Bayan Plain" pitchFamily="2" charset="-78"/>
              </a:rPr>
              <a:t> و نیز </a:t>
            </a:r>
            <a:r>
              <a:rPr lang="fa-IR" sz="2000" dirty="0" err="1">
                <a:cs typeface="Al Bayan Plain" pitchFamily="2" charset="-78"/>
              </a:rPr>
              <a:t>اقلیت‌های</a:t>
            </a:r>
            <a:r>
              <a:rPr lang="fa-IR" sz="2000" dirty="0">
                <a:cs typeface="Al Bayan Plain" pitchFamily="2" charset="-78"/>
              </a:rPr>
              <a:t> نژادی </a:t>
            </a:r>
            <a:r>
              <a:rPr lang="fa-IR" sz="2000" dirty="0" err="1">
                <a:cs typeface="Al Bayan Plain" pitchFamily="2" charset="-78"/>
              </a:rPr>
              <a:t>کم‌تر</a:t>
            </a:r>
            <a:r>
              <a:rPr lang="fa-IR" sz="2000" dirty="0">
                <a:cs typeface="Al Bayan Plain" pitchFamily="2" charset="-78"/>
              </a:rPr>
              <a:t> از آقایان مؤثر است چون دانشمندان و </a:t>
            </a:r>
            <a:r>
              <a:rPr lang="fa-IR" sz="2000" dirty="0" err="1">
                <a:cs typeface="Al Bayan Plain" pitchFamily="2" charset="-78"/>
              </a:rPr>
              <a:t>شرکت‌های</a:t>
            </a:r>
            <a:r>
              <a:rPr lang="fa-IR" sz="2000" dirty="0">
                <a:cs typeface="Al Bayan Plain" pitchFamily="2" charset="-78"/>
              </a:rPr>
              <a:t> دارویی عموما مرد سفید هستند و </a:t>
            </a:r>
            <a:r>
              <a:rPr lang="fa-IR" sz="2000" dirty="0" err="1">
                <a:cs typeface="Al Bayan Plain" pitchFamily="2" charset="-78"/>
              </a:rPr>
              <a:t>آن‌ها</a:t>
            </a:r>
            <a:r>
              <a:rPr lang="fa-IR" sz="2000" dirty="0">
                <a:cs typeface="Al Bayan Plain" pitchFamily="2" charset="-78"/>
              </a:rPr>
              <a:t> را بیشتر روی مردها و کمتر روی </a:t>
            </a:r>
            <a:r>
              <a:rPr lang="fa-IR" sz="2000" dirty="0" err="1">
                <a:cs typeface="Al Bayan Plain" pitchFamily="2" charset="-78"/>
              </a:rPr>
              <a:t>زن‌ها</a:t>
            </a:r>
            <a:r>
              <a:rPr lang="fa-IR" sz="2000" dirty="0">
                <a:cs typeface="Al Bayan Plain" pitchFamily="2" charset="-78"/>
              </a:rPr>
              <a:t> یا </a:t>
            </a:r>
            <a:r>
              <a:rPr lang="fa-IR" sz="2000" dirty="0" err="1">
                <a:cs typeface="Al Bayan Plain" pitchFamily="2" charset="-78"/>
              </a:rPr>
              <a:t>اقلیت‌ها</a:t>
            </a:r>
            <a:r>
              <a:rPr lang="fa-IR" sz="2000" dirty="0">
                <a:cs typeface="Al Bayan Plain" pitchFamily="2" charset="-78"/>
              </a:rPr>
              <a:t> آزمایش </a:t>
            </a:r>
            <a:r>
              <a:rPr lang="fa-IR" sz="2000" dirty="0" err="1">
                <a:cs typeface="Al Bayan Plain" pitchFamily="2" charset="-78"/>
              </a:rPr>
              <a:t>می‌کنند</a:t>
            </a:r>
            <a:r>
              <a:rPr lang="fa-IR" sz="2000" dirty="0">
                <a:cs typeface="Al Bayan Plain" pitchFamily="2" charset="-78"/>
              </a:rPr>
              <a:t>. </a:t>
            </a:r>
            <a:endParaRPr lang="en-US" sz="2000" dirty="0">
              <a:cs typeface="Al Bayan Pla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151241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AD54A-A8D7-354F-9519-2912E28E2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err="1">
                <a:cs typeface="Al Bayan Plain" pitchFamily="2" charset="-78"/>
              </a:rPr>
              <a:t>معرفت‌شناسی</a:t>
            </a:r>
            <a:r>
              <a:rPr lang="fa-IR" dirty="0">
                <a:cs typeface="Al Bayan Plain" pitchFamily="2" charset="-78"/>
              </a:rPr>
              <a:t> پزشکی و بی عدالتی معرفتی</a:t>
            </a:r>
            <a:endParaRPr lang="en-US" dirty="0">
              <a:cs typeface="Al Bayan Plain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1B324B-DA7A-2449-B9D4-84A2BEFFA9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000" dirty="0">
                <a:cs typeface="Al Bayan Plain" pitchFamily="2" charset="-78"/>
              </a:rPr>
              <a:t>یکی از </a:t>
            </a:r>
            <a:r>
              <a:rPr lang="fa-IR" sz="2000" dirty="0" err="1">
                <a:cs typeface="Al Bayan Plain" pitchFamily="2" charset="-78"/>
              </a:rPr>
              <a:t>حیطه‌های</a:t>
            </a:r>
            <a:r>
              <a:rPr lang="fa-IR" sz="2000" dirty="0">
                <a:cs typeface="Al Bayan Plain" pitchFamily="2" charset="-78"/>
              </a:rPr>
              <a:t> فعالی که موضوع بی عدالتی معرفتی در آن شاید بیش از </a:t>
            </a:r>
            <a:r>
              <a:rPr lang="fa-IR" sz="2000" dirty="0" err="1">
                <a:cs typeface="Al Bayan Plain" pitchFamily="2" charset="-78"/>
              </a:rPr>
              <a:t>حیطه‌های</a:t>
            </a:r>
            <a:r>
              <a:rPr lang="fa-IR" sz="2000" dirty="0">
                <a:cs typeface="Al Bayan Plain" pitchFamily="2" charset="-78"/>
              </a:rPr>
              <a:t> دیگر پیاده شده، </a:t>
            </a:r>
            <a:r>
              <a:rPr lang="fa-IR" sz="2000" dirty="0" err="1">
                <a:cs typeface="Al Bayan Plain" pitchFamily="2" charset="-78"/>
              </a:rPr>
              <a:t>معرفت‌شناسی</a:t>
            </a:r>
            <a:r>
              <a:rPr lang="fa-IR" sz="2000" dirty="0">
                <a:cs typeface="Al Bayan Plain" pitchFamily="2" charset="-78"/>
              </a:rPr>
              <a:t> پزشکی است.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000" dirty="0">
                <a:cs typeface="Al Bayan Plain" pitchFamily="2" charset="-78"/>
              </a:rPr>
              <a:t>بیماران (بزرگسال و بیشتر از </a:t>
            </a:r>
            <a:r>
              <a:rPr lang="fa-IR" sz="2000" dirty="0" err="1">
                <a:cs typeface="Al Bayan Plain" pitchFamily="2" charset="-78"/>
              </a:rPr>
              <a:t>آن‌ها</a:t>
            </a:r>
            <a:r>
              <a:rPr lang="fa-IR" sz="2000" dirty="0">
                <a:cs typeface="Al Bayan Plain" pitchFamily="2" charset="-78"/>
              </a:rPr>
              <a:t> کودکان) در معرض </a:t>
            </a:r>
            <a:r>
              <a:rPr lang="fa-IR" sz="2000" dirty="0" err="1">
                <a:cs typeface="Al Bayan Plain" pitchFamily="2" charset="-78"/>
              </a:rPr>
              <a:t>بی‌عدالتی</a:t>
            </a:r>
            <a:r>
              <a:rPr lang="fa-IR" sz="2000" dirty="0">
                <a:cs typeface="Al Bayan Plain" pitchFamily="2" charset="-78"/>
              </a:rPr>
              <a:t> معرفتی از سوی محیط درمان (پزشک، پرستار و غیره) </a:t>
            </a:r>
            <a:r>
              <a:rPr lang="fa-IR" sz="2000" dirty="0" err="1">
                <a:cs typeface="Al Bayan Plain" pitchFamily="2" charset="-78"/>
              </a:rPr>
              <a:t>اند</a:t>
            </a:r>
            <a:r>
              <a:rPr lang="fa-IR" sz="2000" dirty="0">
                <a:cs typeface="Al Bayan Plain" pitchFamily="2" charset="-78"/>
              </a:rPr>
              <a:t>. 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000" dirty="0">
                <a:cs typeface="Al Bayan Plain" pitchFamily="2" charset="-78"/>
              </a:rPr>
              <a:t>برخی </a:t>
            </a:r>
            <a:r>
              <a:rPr lang="fa-IR" sz="2000" dirty="0" err="1">
                <a:cs typeface="Al Bayan Plain" pitchFamily="2" charset="-78"/>
              </a:rPr>
              <a:t>پژوهش‌ها</a:t>
            </a:r>
            <a:r>
              <a:rPr lang="fa-IR" sz="2000" dirty="0">
                <a:cs typeface="Al Bayan Plain" pitchFamily="2" charset="-78"/>
              </a:rPr>
              <a:t> نشان داده که تنها ۱۸ ثانیه از آغاز سخن گفتن بیمار طول </a:t>
            </a:r>
            <a:r>
              <a:rPr lang="fa-IR" sz="2000" dirty="0" err="1">
                <a:cs typeface="Al Bayan Plain" pitchFamily="2" charset="-78"/>
              </a:rPr>
              <a:t>می‌کشد</a:t>
            </a:r>
            <a:r>
              <a:rPr lang="fa-IR" sz="2000" dirty="0">
                <a:cs typeface="Al Bayan Plain" pitchFamily="2" charset="-78"/>
              </a:rPr>
              <a:t> تا پزشک/پرستار سخن او را قطع کنند.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000" dirty="0" err="1">
                <a:cs typeface="Al Bayan Plain" pitchFamily="2" charset="-78"/>
              </a:rPr>
              <a:t>پژوهش‌هایی</a:t>
            </a:r>
            <a:r>
              <a:rPr lang="fa-IR" sz="2000" dirty="0">
                <a:cs typeface="Al Bayan Plain" pitchFamily="2" charset="-78"/>
              </a:rPr>
              <a:t> </a:t>
            </a:r>
            <a:r>
              <a:rPr lang="fa-IR" sz="2000" dirty="0" err="1">
                <a:cs typeface="Al Bayan Plain" pitchFamily="2" charset="-78"/>
              </a:rPr>
              <a:t>تجربه‌ی</a:t>
            </a:r>
            <a:r>
              <a:rPr lang="fa-IR" sz="2000" dirty="0">
                <a:cs typeface="Al Bayan Plain" pitchFamily="2" charset="-78"/>
              </a:rPr>
              <a:t> بی عدالتی معرفتی در بیماران تنفسی، دارای </a:t>
            </a:r>
            <a:r>
              <a:rPr lang="fa-IR" sz="2000" dirty="0" err="1">
                <a:cs typeface="Al Bayan Plain" pitchFamily="2" charset="-78"/>
              </a:rPr>
              <a:t>دمانس</a:t>
            </a:r>
            <a:r>
              <a:rPr lang="fa-IR" sz="2000" dirty="0">
                <a:cs typeface="Al Bayan Plain" pitchFamily="2" charset="-78"/>
              </a:rPr>
              <a:t> </a:t>
            </a:r>
            <a:r>
              <a:rPr lang="en-US" sz="2000" dirty="0">
                <a:cs typeface="Al Bayan Plain" pitchFamily="2" charset="-78"/>
              </a:rPr>
              <a:t>dementia </a:t>
            </a:r>
          </a:p>
        </p:txBody>
      </p:sp>
    </p:spTree>
    <p:extLst>
      <p:ext uri="{BB962C8B-B14F-4D97-AF65-F5344CB8AC3E}">
        <p14:creationId xmlns:p14="http://schemas.microsoft.com/office/powerpoint/2010/main" val="41041817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7367C-ADA7-1B4E-8D2F-4747DA4F5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pPr algn="ctr" defTabSz="457200" rtl="1" eaLnBrk="1" latinLnBrk="0" hangingPunct="1">
              <a:spcBef>
                <a:spcPct val="0"/>
              </a:spcBef>
              <a:buNone/>
            </a:pPr>
            <a:br>
              <a:rPr lang="fa-IR" dirty="0">
                <a:latin typeface="XB Zar" panose="02000506090000020003" pitchFamily="2" charset="-78"/>
                <a:cs typeface="Al Bayan Plain" pitchFamily="2" charset="-78"/>
              </a:rPr>
            </a:br>
            <a:r>
              <a:rPr lang="fa-IR" dirty="0" err="1">
                <a:latin typeface="XB Zar" panose="02000506090000020003" pitchFamily="2" charset="-78"/>
                <a:cs typeface="Al Bayan Plain" pitchFamily="2" charset="-78"/>
              </a:rPr>
              <a:t>راه‌های</a:t>
            </a:r>
            <a:r>
              <a:rPr lang="fa-IR" dirty="0">
                <a:latin typeface="XB Zar" panose="02000506090000020003" pitchFamily="2" charset="-78"/>
                <a:cs typeface="Al Bayan Plain" pitchFamily="2" charset="-78"/>
              </a:rPr>
              <a:t> رفع «بی عدالتی معرفتی»</a:t>
            </a:r>
            <a:endParaRPr lang="en-US" dirty="0">
              <a:latin typeface="XB Zar" panose="02000506090000020003" pitchFamily="2" charset="-78"/>
              <a:cs typeface="Al Bayan Plain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8690FE-D0FA-9C49-9FBA-8E62EC2795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پرورش فضائل معرفتی: انصاف، قدرت تخیل و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روحیه‌ی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نقادانه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پرورش این فضائل قرار است حساسیت معرفتی فرد را افزایش دهد تا فرد به اقتصاد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اعتباربخشی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برسد که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نتیجه‌ی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آن عدالت گواهی و عدالت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هرمنوتیکی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است.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صدا بخشیدن به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گروه‌های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در حاشیه، محروم و سرکوب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شده‌ی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جامعه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صدا بخشیدن: ۱. صدای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آن‌ها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را به گوش بخش غالب و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مسیطر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جامعه رساندن، ۲.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سخنگویی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/مترجمی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آن‌ها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را به عهده گرفتن (در مورد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گروه‌هایی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که گرفتار «بی عدالتی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خوانش‌شناختی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(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هرمنوتیکی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)»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اند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و امکانات مفهومی-معرفتی لازم برای سخن گفتن از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آن‌ها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دریغ شده). 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کاستن از تأثیر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تعصب‌های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نهادینه که سرکوب معرفتی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می‌آورد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.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بازخوانی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سنجش‌گرانه‌ی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میراث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سنتی‌مان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به سود عدالت معرفتی</a:t>
            </a:r>
            <a:endParaRPr lang="en-US" sz="2800" dirty="0">
              <a:latin typeface="XB Zar" panose="02000506090000020003" pitchFamily="2" charset="-78"/>
              <a:cs typeface="Al Bayan Pla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46401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FE8D4-35F5-3940-99C4-6C67FCCA3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457200" rtl="0" eaLnBrk="1" latinLnBrk="0" hangingPunct="1">
              <a:spcBef>
                <a:spcPct val="0"/>
              </a:spcBef>
              <a:buNone/>
            </a:pPr>
            <a:r>
              <a:rPr lang="fa-IR" dirty="0">
                <a:latin typeface="XB Zar" panose="02000506090000020003" pitchFamily="2" charset="-78"/>
                <a:cs typeface="Al Bayan Plain" pitchFamily="2" charset="-78"/>
              </a:rPr>
              <a:t>معرفی چند منبع (۱):</a:t>
            </a:r>
            <a:endParaRPr lang="en-US" dirty="0">
              <a:latin typeface="XB Zar" panose="02000506090000020003" pitchFamily="2" charset="-78"/>
              <a:cs typeface="Al Bayan Plain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79441C-0409-8F4E-8479-2DD65035EE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>
                <a:latin typeface="XB Zar" panose="02000506090000020003" pitchFamily="2" charset="-78"/>
                <a:cs typeface="XB Zar" panose="02000506090000020003" pitchFamily="2" charset="-78"/>
              </a:rPr>
              <a:t>McKinnon, Rachel. “Epistemic Injustice.”</a:t>
            </a:r>
            <a:r>
              <a:rPr lang="fa-IR" sz="2800" dirty="0">
                <a:latin typeface="XB Zar" panose="02000506090000020003" pitchFamily="2" charset="-78"/>
                <a:cs typeface="XB Zar" panose="02000506090000020003" pitchFamily="2" charset="-78"/>
              </a:rPr>
              <a:t> </a:t>
            </a:r>
            <a:r>
              <a:rPr lang="en-GB" sz="2800" i="1" dirty="0">
                <a:latin typeface="XB Zar" panose="02000506090000020003" pitchFamily="2" charset="-78"/>
                <a:cs typeface="XB Zar" panose="02000506090000020003" pitchFamily="2" charset="-78"/>
              </a:rPr>
              <a:t>Philosophy Compass</a:t>
            </a:r>
            <a:r>
              <a:rPr lang="en-GB" sz="2800" dirty="0">
                <a:latin typeface="XB Zar" panose="02000506090000020003" pitchFamily="2" charset="-78"/>
                <a:cs typeface="XB Zar" panose="02000506090000020003" pitchFamily="2" charset="-78"/>
              </a:rPr>
              <a:t> 11, no. 8 (2016): 437–446</a:t>
            </a:r>
            <a:r>
              <a:rPr lang="fa-IR" sz="2800" dirty="0">
                <a:latin typeface="XB Zar" panose="02000506090000020003" pitchFamily="2" charset="-78"/>
                <a:cs typeface="XB Zar" panose="02000506090000020003" pitchFamily="2" charset="-78"/>
              </a:rPr>
              <a:t>                    (قدری قدیمی است اما در </a:t>
            </a:r>
            <a:r>
              <a:rPr lang="fa-IR" sz="2800" dirty="0" err="1">
                <a:latin typeface="XB Zar" panose="02000506090000020003" pitchFamily="2" charset="-78"/>
                <a:cs typeface="XB Zar" panose="02000506090000020003" pitchFamily="2" charset="-78"/>
              </a:rPr>
              <a:t>زمره‌ی</a:t>
            </a:r>
            <a:r>
              <a:rPr lang="fa-IR" sz="2800" dirty="0">
                <a:latin typeface="XB Zar" panose="02000506090000020003" pitchFamily="2" charset="-78"/>
                <a:cs typeface="XB Zar" panose="02000506090000020003" pitchFamily="2" charset="-78"/>
              </a:rPr>
              <a:t> بهترین </a:t>
            </a:r>
            <a:r>
              <a:rPr lang="fa-IR" sz="2800" dirty="0" err="1">
                <a:latin typeface="XB Zar" panose="02000506090000020003" pitchFamily="2" charset="-78"/>
                <a:cs typeface="XB Zar" panose="02000506090000020003" pitchFamily="2" charset="-78"/>
              </a:rPr>
              <a:t>روایت‌های</a:t>
            </a:r>
            <a:r>
              <a:rPr lang="fa-IR" sz="2800" dirty="0">
                <a:latin typeface="XB Zar" panose="02000506090000020003" pitchFamily="2" charset="-78"/>
                <a:cs typeface="XB Zar" panose="02000506090000020003" pitchFamily="2" charset="-78"/>
              </a:rPr>
              <a:t> مختصر از </a:t>
            </a:r>
            <a:r>
              <a:rPr lang="fa-IR" sz="2800" dirty="0" err="1">
                <a:latin typeface="XB Zar" panose="02000506090000020003" pitchFamily="2" charset="-78"/>
                <a:cs typeface="XB Zar" panose="02000506090000020003" pitchFamily="2" charset="-78"/>
              </a:rPr>
              <a:t>ریشه‌ها</a:t>
            </a:r>
            <a:r>
              <a:rPr lang="fa-IR" sz="2800" dirty="0">
                <a:latin typeface="XB Zar" panose="02000506090000020003" pitchFamily="2" charset="-78"/>
                <a:cs typeface="XB Zar" panose="02000506090000020003" pitchFamily="2" charset="-78"/>
              </a:rPr>
              <a:t> و تحولات این موضوع است).</a:t>
            </a:r>
          </a:p>
          <a:p>
            <a:r>
              <a:rPr lang="en-GB" sz="2800" dirty="0"/>
              <a:t>Fricker, Miranda. </a:t>
            </a:r>
            <a:r>
              <a:rPr lang="en-GB" sz="2800" i="1" dirty="0"/>
              <a:t>Epistemic Injustice: Power and the Ethics of Knowing</a:t>
            </a:r>
            <a:r>
              <a:rPr lang="en-GB" sz="2800" dirty="0"/>
              <a:t>. </a:t>
            </a:r>
            <a:r>
              <a:rPr lang="en-GB" sz="2800" i="1" dirty="0"/>
              <a:t>Epistemic Injustice</a:t>
            </a:r>
            <a:r>
              <a:rPr lang="en-GB" sz="2800" dirty="0"/>
              <a:t>. Oxford University Press, 2007</a:t>
            </a:r>
            <a:r>
              <a:rPr lang="fa-IR" sz="2800" dirty="0"/>
              <a:t>                                     (مبدع این مفهوم و اثر محوری این موضوع).</a:t>
            </a:r>
            <a:endParaRPr lang="en-GB" sz="2800" dirty="0"/>
          </a:p>
          <a:p>
            <a:endParaRPr lang="en-GB" sz="2800" dirty="0"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endParaRPr lang="en-GB" dirty="0"/>
          </a:p>
          <a:p>
            <a:endParaRPr lang="en-GB" sz="2800" dirty="0">
              <a:latin typeface="XB Zar" panose="02000506090000020003" pitchFamily="2" charset="-78"/>
              <a:cs typeface="XB Zar" panose="02000506090000020003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463990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B8B46-83B6-4249-9B30-408681EF0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>
                <a:latin typeface="XB Zar" panose="02000506090000020003" pitchFamily="2" charset="-78"/>
                <a:cs typeface="Al Bayan Plain" pitchFamily="2" charset="-78"/>
              </a:rPr>
              <a:t>معرفی چند </a:t>
            </a:r>
            <a:r>
              <a:rPr lang="fa-IR">
                <a:latin typeface="XB Zar" panose="02000506090000020003" pitchFamily="2" charset="-78"/>
                <a:cs typeface="Al Bayan Plain" pitchFamily="2" charset="-78"/>
              </a:rPr>
              <a:t>منبع (۲):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DADFC4-4081-704B-8088-F46973C567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>
                <a:latin typeface="Garamond" panose="02020404030301010803" pitchFamily="18" charset="0"/>
                <a:cs typeface="Al Bayan Plain" pitchFamily="2" charset="-78"/>
              </a:rPr>
              <a:t>Kidd, Ian James, José Medina, and Jr </a:t>
            </a:r>
            <a:r>
              <a:rPr lang="en-GB" sz="2800" dirty="0" err="1">
                <a:latin typeface="Garamond" panose="02020404030301010803" pitchFamily="18" charset="0"/>
                <a:cs typeface="Al Bayan Plain" pitchFamily="2" charset="-78"/>
              </a:rPr>
              <a:t>Gaile</a:t>
            </a:r>
            <a:r>
              <a:rPr lang="en-GB" sz="2800" dirty="0">
                <a:latin typeface="Garamond" panose="02020404030301010803" pitchFamily="18" charset="0"/>
                <a:cs typeface="Al Bayan Plain" pitchFamily="2" charset="-78"/>
              </a:rPr>
              <a:t> </a:t>
            </a:r>
            <a:r>
              <a:rPr lang="en-GB" sz="2800" dirty="0" err="1">
                <a:latin typeface="Garamond" panose="02020404030301010803" pitchFamily="18" charset="0"/>
                <a:cs typeface="Al Bayan Plain" pitchFamily="2" charset="-78"/>
              </a:rPr>
              <a:t>Pohlhaus</a:t>
            </a:r>
            <a:r>
              <a:rPr lang="en-GB" sz="2800" dirty="0">
                <a:latin typeface="Garamond" panose="02020404030301010803" pitchFamily="18" charset="0"/>
                <a:cs typeface="Al Bayan Plain" pitchFamily="2" charset="-78"/>
              </a:rPr>
              <a:t>, eds. </a:t>
            </a:r>
            <a:r>
              <a:rPr lang="en-GB" sz="2800" i="1" dirty="0">
                <a:latin typeface="Garamond" panose="02020404030301010803" pitchFamily="18" charset="0"/>
                <a:cs typeface="AL BAYAN PLAIN" pitchFamily="2" charset="-78"/>
              </a:rPr>
              <a:t>The Routledge Handbook of Epistemic Injustice</a:t>
            </a:r>
            <a:r>
              <a:rPr lang="en-GB" sz="2800" dirty="0">
                <a:latin typeface="Garamond" panose="02020404030301010803" pitchFamily="18" charset="0"/>
                <a:cs typeface="Al Bayan Plain" pitchFamily="2" charset="-78"/>
              </a:rPr>
              <a:t>. Routledge, 2017.</a:t>
            </a:r>
          </a:p>
          <a:p>
            <a:r>
              <a:rPr lang="en-GB" sz="2800" dirty="0">
                <a:latin typeface="Garamond" panose="02020404030301010803" pitchFamily="18" charset="0"/>
                <a:cs typeface="Al Bayan Plain" pitchFamily="2" charset="-78"/>
              </a:rPr>
              <a:t>Fricker, Miranda. ‘Epistemic Injustice’. In </a:t>
            </a:r>
            <a:r>
              <a:rPr lang="en-GB" sz="2800" i="1" dirty="0">
                <a:latin typeface="Garamond" panose="02020404030301010803" pitchFamily="18" charset="0"/>
                <a:cs typeface="AL BAYAN PLAIN" pitchFamily="2" charset="-78"/>
              </a:rPr>
              <a:t>Oxford Bibliographies</a:t>
            </a:r>
            <a:r>
              <a:rPr lang="en-GB" sz="2800" dirty="0">
                <a:latin typeface="Garamond" panose="02020404030301010803" pitchFamily="18" charset="0"/>
                <a:cs typeface="Al Bayan Plain" pitchFamily="2" charset="-78"/>
              </a:rPr>
              <a:t>, 2015. </a:t>
            </a:r>
            <a:r>
              <a:rPr lang="en-GB" sz="2800" dirty="0">
                <a:latin typeface="Garamond" panose="02020404030301010803" pitchFamily="18" charset="0"/>
                <a:cs typeface="Al Bayan Plain" pitchFamily="2" charset="-78"/>
                <a:hlinkClick r:id="rId2"/>
              </a:rPr>
              <a:t>https://www.oxfordbibliographies.com/view/document/obo-9780195396577/obo-9780195396577-0274.xml</a:t>
            </a:r>
            <a:r>
              <a:rPr lang="en-GB" sz="2800" dirty="0">
                <a:latin typeface="Garamond" panose="02020404030301010803" pitchFamily="18" charset="0"/>
                <a:cs typeface="Al Bayan Plain" pitchFamily="2" charset="-78"/>
              </a:rPr>
              <a:t>.</a:t>
            </a:r>
          </a:p>
          <a:p>
            <a:pPr marL="342900" indent="-342900" defTabSz="45720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endParaRPr lang="en-US" sz="2800" dirty="0">
              <a:latin typeface="Garamond" panose="02020404030301010803" pitchFamily="18" charset="0"/>
              <a:cs typeface="Al Bayan Pla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11249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03553-0274-3D4F-8702-4D73C2187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10264C-8092-E747-B27E-5B28CAC043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 rtl="1">
              <a:buNone/>
            </a:pPr>
            <a:endParaRPr lang="fa-IR" sz="6000" dirty="0">
              <a:cs typeface="Al Bayan Plain" pitchFamily="2" charset="-78"/>
            </a:endParaRPr>
          </a:p>
          <a:p>
            <a:pPr marL="0" indent="0" algn="ctr" rtl="1">
              <a:buNone/>
            </a:pPr>
            <a:r>
              <a:rPr lang="fa-IR" sz="6000" dirty="0" err="1">
                <a:cs typeface="Al Bayan Plain" pitchFamily="2" charset="-78"/>
              </a:rPr>
              <a:t>جلسه‌ی</a:t>
            </a:r>
            <a:r>
              <a:rPr lang="fa-IR" sz="6000" dirty="0">
                <a:cs typeface="Al Bayan Plain" pitchFamily="2" charset="-78"/>
              </a:rPr>
              <a:t> نخست </a:t>
            </a:r>
            <a:r>
              <a:rPr lang="fa-IR" sz="6000" dirty="0" err="1">
                <a:cs typeface="Al Bayan Plain" pitchFamily="2" charset="-78"/>
              </a:rPr>
              <a:t>پنج‌شنبه</a:t>
            </a:r>
            <a:r>
              <a:rPr lang="fa-IR" sz="6000" dirty="0">
                <a:cs typeface="Al Bayan Plain" pitchFamily="2" charset="-78"/>
              </a:rPr>
              <a:t> ۱۳ می ۲۰۲۱</a:t>
            </a:r>
            <a:endParaRPr lang="en-US" sz="6000" dirty="0">
              <a:cs typeface="Al Bayan Pla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78585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B8284-9EF7-7E4F-B3B2-5765BBDDD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defTabSz="457200" rtl="1" eaLnBrk="1" latinLnBrk="0" hangingPunct="1">
              <a:spcBef>
                <a:spcPct val="0"/>
              </a:spcBef>
              <a:buNone/>
            </a:pPr>
            <a:br>
              <a:rPr lang="fa-IR" dirty="0">
                <a:latin typeface="XB Zar" panose="02000506090000020003" pitchFamily="2" charset="-78"/>
                <a:cs typeface="Al Bayan Plain" pitchFamily="2" charset="-78"/>
              </a:rPr>
            </a:br>
            <a:r>
              <a:rPr lang="fa-IR" dirty="0" err="1">
                <a:latin typeface="XB Zar" panose="02000506090000020003" pitchFamily="2" charset="-78"/>
                <a:cs typeface="Al Bayan Plain" pitchFamily="2" charset="-78"/>
              </a:rPr>
              <a:t>دورنمای</a:t>
            </a:r>
            <a:r>
              <a:rPr lang="fa-IR" dirty="0">
                <a:latin typeface="XB Zar" panose="02000506090000020003" pitchFamily="2" charset="-78"/>
                <a:cs typeface="Al Bayan Plain" pitchFamily="2" charset="-78"/>
              </a:rPr>
              <a:t> بحث</a:t>
            </a:r>
            <a:br>
              <a:rPr lang="fa-IR" dirty="0">
                <a:latin typeface="XB Zar" panose="02000506090000020003" pitchFamily="2" charset="-78"/>
                <a:cs typeface="Al Bayan Plain" pitchFamily="2" charset="-78"/>
              </a:rPr>
            </a:br>
            <a:endParaRPr lang="en-US" dirty="0">
              <a:latin typeface="XB Zar" panose="02000506090000020003" pitchFamily="2" charset="-78"/>
              <a:cs typeface="Al Bayan Plain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189F1-8CE7-A645-A431-5E67D16ABA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800" dirty="0">
                <a:latin typeface="Garamond" panose="02020404030301010803" pitchFamily="18" charset="0"/>
                <a:cs typeface="Al Bayan Plain" pitchFamily="2" charset="-78"/>
              </a:rPr>
              <a:t>چیستی «بی عدالتی معرفتی»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800" dirty="0">
                <a:latin typeface="Garamond" panose="02020404030301010803" pitchFamily="18" charset="0"/>
                <a:cs typeface="Al Bayan Plain" pitchFamily="2" charset="-78"/>
              </a:rPr>
              <a:t>تبارشناسی مفهوم «بی‌ عدالتی معرفتی»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800" dirty="0" err="1">
                <a:latin typeface="Garamond" panose="02020404030301010803" pitchFamily="18" charset="0"/>
                <a:cs typeface="Al Bayan Plain" pitchFamily="2" charset="-78"/>
              </a:rPr>
              <a:t>راه‌های</a:t>
            </a:r>
            <a:r>
              <a:rPr lang="fa-IR" sz="2800" dirty="0">
                <a:latin typeface="Garamond" panose="02020404030301010803" pitchFamily="18" charset="0"/>
                <a:cs typeface="Al Bayan Plain" pitchFamily="2" charset="-78"/>
              </a:rPr>
              <a:t> رفع «بی عدالتی معرفتی»</a:t>
            </a:r>
            <a:endParaRPr lang="en-US" sz="2800" dirty="0">
              <a:latin typeface="Garamond" panose="02020404030301010803" pitchFamily="18" charset="0"/>
              <a:cs typeface="Al Bayan Pla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20859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0474A-94EA-4C4F-A835-CB77B27B6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457200" rtl="1" eaLnBrk="1" latinLnBrk="0" hangingPunct="1">
              <a:spcBef>
                <a:spcPct val="0"/>
              </a:spcBef>
              <a:buNone/>
            </a:pPr>
            <a:br>
              <a:rPr lang="fa-IR" dirty="0">
                <a:latin typeface="XB Zar" panose="02000506090000020003" pitchFamily="2" charset="-78"/>
                <a:cs typeface="Al Bayan Plain" pitchFamily="2" charset="-78"/>
              </a:rPr>
            </a:br>
            <a:r>
              <a:rPr lang="fa-IR" dirty="0">
                <a:latin typeface="XB Zar" panose="02000506090000020003" pitchFamily="2" charset="-78"/>
                <a:cs typeface="Al Bayan Plain" pitchFamily="2" charset="-78"/>
              </a:rPr>
              <a:t>«بی عدالتی معرفتی» چیست؟ (۱)</a:t>
            </a:r>
            <a:endParaRPr lang="en-US" dirty="0">
              <a:latin typeface="XB Zar" panose="02000506090000020003" pitchFamily="2" charset="-78"/>
              <a:cs typeface="Al Bayan Plain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6AC6C-DDD5-1149-8C4E-C9FE54AFCB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r" rtl="1"/>
            <a:r>
              <a:rPr lang="fa-IR" dirty="0">
                <a:cs typeface="Al Bayan Plain" pitchFamily="2" charset="-78"/>
              </a:rPr>
              <a:t>فرد </a:t>
            </a:r>
            <a:r>
              <a:rPr lang="fa-IR" dirty="0" err="1">
                <a:cs typeface="Al Bayan Plain" pitchFamily="2" charset="-78"/>
              </a:rPr>
              <a:t>سیاه‌پوستی</a:t>
            </a:r>
            <a:r>
              <a:rPr lang="fa-IR" dirty="0">
                <a:cs typeface="Al Bayan Plain" pitchFamily="2" charset="-78"/>
              </a:rPr>
              <a:t> که قاضی شهادت او را </a:t>
            </a:r>
            <a:r>
              <a:rPr lang="fa-IR" dirty="0" err="1">
                <a:cs typeface="Al Bayan Plain" pitchFamily="2" charset="-78"/>
              </a:rPr>
              <a:t>ردّ</a:t>
            </a:r>
            <a:r>
              <a:rPr lang="fa-IR" dirty="0">
                <a:cs typeface="Al Bayan Plain" pitchFamily="2" charset="-78"/>
              </a:rPr>
              <a:t> </a:t>
            </a:r>
            <a:r>
              <a:rPr lang="fa-IR" dirty="0" err="1">
                <a:cs typeface="Al Bayan Plain" pitchFamily="2" charset="-78"/>
              </a:rPr>
              <a:t>می‌کند</a:t>
            </a:r>
            <a:r>
              <a:rPr lang="fa-IR" dirty="0">
                <a:cs typeface="Al Bayan Plain" pitchFamily="2" charset="-78"/>
              </a:rPr>
              <a:t> از این رو که </a:t>
            </a:r>
            <a:r>
              <a:rPr lang="fa-IR" dirty="0" err="1">
                <a:cs typeface="Al Bayan Plain" pitchFamily="2" charset="-78"/>
              </a:rPr>
              <a:t>خودآگاه</a:t>
            </a:r>
            <a:r>
              <a:rPr lang="fa-IR" dirty="0">
                <a:cs typeface="Al Bayan Plain" pitchFamily="2" charset="-78"/>
              </a:rPr>
              <a:t> یا ناخودآگاه به نظرش </a:t>
            </a:r>
            <a:r>
              <a:rPr lang="fa-IR" dirty="0" err="1">
                <a:cs typeface="Al Bayan Plain" pitchFamily="2" charset="-78"/>
              </a:rPr>
              <a:t>می‌رسد</a:t>
            </a:r>
            <a:r>
              <a:rPr lang="fa-IR" dirty="0">
                <a:cs typeface="Al Bayan Plain" pitchFamily="2" charset="-78"/>
              </a:rPr>
              <a:t> که </a:t>
            </a:r>
            <a:r>
              <a:rPr lang="fa-IR" dirty="0" err="1">
                <a:cs typeface="Al Bayan Plain" pitchFamily="2" charset="-78"/>
              </a:rPr>
              <a:t>سیاه‌ها</a:t>
            </a:r>
            <a:r>
              <a:rPr lang="fa-IR" dirty="0">
                <a:cs typeface="Al Bayan Plain" pitchFamily="2" charset="-78"/>
              </a:rPr>
              <a:t> قابل اعتماد نیستند. </a:t>
            </a:r>
          </a:p>
          <a:p>
            <a:pPr algn="r" rtl="1"/>
            <a:r>
              <a:rPr lang="fa-IR" dirty="0">
                <a:cs typeface="Al Bayan Plain" pitchFamily="2" charset="-78"/>
              </a:rPr>
              <a:t>زنی عضو هیأت امنای یک دانشگاه را در نظر بگیرید که اعضای مرد هیأت پیشنهادهای او را رد </a:t>
            </a:r>
            <a:r>
              <a:rPr lang="fa-IR" dirty="0" err="1">
                <a:cs typeface="Al Bayan Plain" pitchFamily="2" charset="-78"/>
              </a:rPr>
              <a:t>می‌کنند</a:t>
            </a:r>
            <a:r>
              <a:rPr lang="fa-IR" dirty="0">
                <a:cs typeface="Al Bayan Plain" pitchFamily="2" charset="-78"/>
              </a:rPr>
              <a:t> صرفاً از این رو که </a:t>
            </a:r>
            <a:r>
              <a:rPr lang="fa-IR" dirty="0" err="1">
                <a:cs typeface="Al Bayan Plain" pitchFamily="2" charset="-78"/>
              </a:rPr>
              <a:t>خودآگاه</a:t>
            </a:r>
            <a:r>
              <a:rPr lang="fa-IR" dirty="0">
                <a:cs typeface="Al Bayan Plain" pitchFamily="2" charset="-78"/>
              </a:rPr>
              <a:t> یا ناخودآگاه گمان </a:t>
            </a:r>
            <a:r>
              <a:rPr lang="fa-IR" dirty="0" err="1">
                <a:cs typeface="Al Bayan Plain" pitchFamily="2" charset="-78"/>
              </a:rPr>
              <a:t>می‌کنند</a:t>
            </a:r>
            <a:r>
              <a:rPr lang="fa-IR" dirty="0">
                <a:cs typeface="Al Bayan Plain" pitchFamily="2" charset="-78"/>
              </a:rPr>
              <a:t> </a:t>
            </a:r>
            <a:r>
              <a:rPr lang="fa-IR" dirty="0" err="1">
                <a:cs typeface="Al Bayan Plain" pitchFamily="2" charset="-78"/>
              </a:rPr>
              <a:t>زن‌ها</a:t>
            </a:r>
            <a:r>
              <a:rPr lang="fa-IR" dirty="0">
                <a:cs typeface="Al Bayan Plain" pitchFamily="2" charset="-78"/>
              </a:rPr>
              <a:t> احساساتی </a:t>
            </a:r>
            <a:r>
              <a:rPr lang="fa-IR" dirty="0" err="1">
                <a:cs typeface="Al Bayan Plain" pitchFamily="2" charset="-78"/>
              </a:rPr>
              <a:t>اند</a:t>
            </a:r>
            <a:r>
              <a:rPr lang="fa-IR" dirty="0">
                <a:cs typeface="Al Bayan Plain" pitchFamily="2" charset="-78"/>
              </a:rPr>
              <a:t>.</a:t>
            </a:r>
          </a:p>
          <a:p>
            <a:pPr algn="r" rtl="1"/>
            <a:r>
              <a:rPr lang="fa-IR" dirty="0">
                <a:cs typeface="Al Bayan Plain" pitchFamily="2" charset="-78"/>
              </a:rPr>
              <a:t> در هر دو مورد، افراد قربانی چیزی </a:t>
            </a:r>
            <a:r>
              <a:rPr lang="fa-IR" dirty="0" err="1">
                <a:cs typeface="Al Bayan Plain" pitchFamily="2" charset="-78"/>
              </a:rPr>
              <a:t>شده‌اند</a:t>
            </a:r>
            <a:r>
              <a:rPr lang="fa-IR" dirty="0">
                <a:cs typeface="Al Bayan Plain" pitchFamily="2" charset="-78"/>
              </a:rPr>
              <a:t> که به آن «بی عدالتی معرفتی» </a:t>
            </a:r>
            <a:r>
              <a:rPr lang="fa-IR" dirty="0" err="1">
                <a:cs typeface="Al Bayan Plain" pitchFamily="2" charset="-78"/>
              </a:rPr>
              <a:t>می‌گویند</a:t>
            </a:r>
            <a:r>
              <a:rPr lang="fa-IR" dirty="0">
                <a:cs typeface="Al Bayan Plain" pitchFamily="2" charset="-78"/>
              </a:rPr>
              <a:t>.  </a:t>
            </a:r>
            <a:endParaRPr lang="en-US" dirty="0">
              <a:cs typeface="Al Bayan Plain" pitchFamily="2" charset="-78"/>
            </a:endParaRPr>
          </a:p>
          <a:p>
            <a:pPr algn="r" rtl="1"/>
            <a:r>
              <a:rPr lang="fa-IR" dirty="0">
                <a:cs typeface="Al Bayan Plain" pitchFamily="2" charset="-78"/>
              </a:rPr>
              <a:t>ما با انواع دیگر بی عدالتی، مثل بی عدالتی اقتصادی، سیاسی و اجتماعی آشنا هستیم اما بحث از بی عدالتی معرفتی </a:t>
            </a:r>
            <a:r>
              <a:rPr lang="fa-IR">
                <a:cs typeface="Al Bayan Plain" pitchFamily="2" charset="-78"/>
              </a:rPr>
              <a:t>جدید است.</a:t>
            </a:r>
            <a:endParaRPr lang="fa-IR" dirty="0">
              <a:cs typeface="Al Bayan Plain" pitchFamily="2" charset="-78"/>
            </a:endParaRPr>
          </a:p>
          <a:p>
            <a:pPr algn="r" rtl="1"/>
            <a:r>
              <a:rPr lang="fa-IR" dirty="0">
                <a:latin typeface="XB Zar" panose="02000506090000020003" pitchFamily="2" charset="-78"/>
                <a:cs typeface="Al Bayan Plain" pitchFamily="2" charset="-78"/>
              </a:rPr>
              <a:t>از </a:t>
            </a:r>
            <a:r>
              <a:rPr lang="fa-IR" dirty="0" err="1">
                <a:latin typeface="XB Zar" panose="02000506090000020003" pitchFamily="2" charset="-78"/>
                <a:cs typeface="Al Bayan Plain" pitchFamily="2" charset="-78"/>
              </a:rPr>
              <a:t>سرچشمه‌های</a:t>
            </a:r>
            <a:r>
              <a:rPr lang="fa-IR" dirty="0">
                <a:latin typeface="XB Zar" panose="02000506090000020003" pitchFamily="2" charset="-78"/>
                <a:cs typeface="Al Bayan Plain" pitchFamily="2" charset="-78"/>
              </a:rPr>
              <a:t> اصلی بی عدالتی معرفتی «تعصب/</a:t>
            </a:r>
            <a:r>
              <a:rPr lang="fa-IR" dirty="0" err="1">
                <a:latin typeface="XB Zar" panose="02000506090000020003" pitchFamily="2" charset="-78"/>
                <a:cs typeface="Al Bayan Plain" pitchFamily="2" charset="-78"/>
              </a:rPr>
              <a:t>سوگیری</a:t>
            </a:r>
            <a:r>
              <a:rPr lang="fa-IR" dirty="0">
                <a:latin typeface="XB Zar" panose="02000506090000020003" pitchFamily="2" charset="-78"/>
                <a:cs typeface="Al Bayan Plain" pitchFamily="2" charset="-78"/>
              </a:rPr>
              <a:t> هویتی» (</a:t>
            </a:r>
            <a:r>
              <a:rPr lang="en-US" dirty="0">
                <a:latin typeface="XB Zar" panose="02000506090000020003" pitchFamily="2" charset="-78"/>
                <a:cs typeface="Al Bayan Plain" pitchFamily="2" charset="-78"/>
              </a:rPr>
              <a:t>identity prejudice</a:t>
            </a:r>
            <a:r>
              <a:rPr lang="fa-IR" dirty="0">
                <a:latin typeface="XB Zar" panose="02000506090000020003" pitchFamily="2" charset="-78"/>
                <a:cs typeface="Al Bayan Plain" pitchFamily="2" charset="-78"/>
              </a:rPr>
              <a:t>)</a:t>
            </a:r>
            <a:r>
              <a:rPr lang="en-US" dirty="0">
                <a:latin typeface="XB Zar" panose="02000506090000020003" pitchFamily="2" charset="-78"/>
                <a:cs typeface="Al Bayan Plain" pitchFamily="2" charset="-78"/>
              </a:rPr>
              <a:t> </a:t>
            </a:r>
            <a:r>
              <a:rPr lang="fa-IR" dirty="0">
                <a:latin typeface="XB Zar" panose="02000506090000020003" pitchFamily="2" charset="-78"/>
                <a:cs typeface="Al Bayan Plain" pitchFamily="2" charset="-78"/>
              </a:rPr>
              <a:t>است. </a:t>
            </a:r>
            <a:endParaRPr lang="en-GB" dirty="0">
              <a:cs typeface="Al Bayan Plain" pitchFamily="2" charset="-78"/>
            </a:endParaRP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dirty="0">
                <a:latin typeface="XB Zar" panose="02000506090000020003" pitchFamily="2" charset="-78"/>
                <a:cs typeface="Al Bayan Plain" pitchFamily="2" charset="-78"/>
              </a:rPr>
              <a:t>بی عدالتی معرفتی، در اصل</a:t>
            </a:r>
            <a:r>
              <a:rPr lang="en-US" dirty="0">
                <a:latin typeface="XB Zar" panose="02000506090000020003" pitchFamily="2" charset="-78"/>
                <a:cs typeface="Al Bayan Plain" pitchFamily="2" charset="-78"/>
              </a:rPr>
              <a:t> </a:t>
            </a:r>
            <a:r>
              <a:rPr lang="fa-IR" dirty="0">
                <a:latin typeface="XB Zar" panose="02000506090000020003" pitchFamily="2" charset="-78"/>
                <a:cs typeface="Al Bayan Plain" pitchFamily="2" charset="-78"/>
              </a:rPr>
              <a:t>(اما نه منحصرا)، بحثی در «</a:t>
            </a:r>
            <a:r>
              <a:rPr lang="fa-IR" dirty="0" err="1">
                <a:latin typeface="XB Zar" panose="02000506090000020003" pitchFamily="2" charset="-78"/>
                <a:cs typeface="Al Bayan Plain" pitchFamily="2" charset="-78"/>
              </a:rPr>
              <a:t>معرفت‌شناسی</a:t>
            </a:r>
            <a:r>
              <a:rPr lang="fa-IR" dirty="0">
                <a:latin typeface="XB Zar" panose="02000506090000020003" pitchFamily="2" charset="-78"/>
                <a:cs typeface="Al Bayan Plain" pitchFamily="2" charset="-78"/>
              </a:rPr>
              <a:t> گواهی» (</a:t>
            </a:r>
            <a:r>
              <a:rPr lang="en-US" dirty="0">
                <a:latin typeface="XB Zar" panose="02000506090000020003" pitchFamily="2" charset="-78"/>
                <a:cs typeface="Al Bayan Plain" pitchFamily="2" charset="-78"/>
              </a:rPr>
              <a:t>epistemology of testimony</a:t>
            </a:r>
            <a:r>
              <a:rPr lang="fa-IR" dirty="0">
                <a:latin typeface="XB Zar" panose="02000506090000020003" pitchFamily="2" charset="-78"/>
                <a:cs typeface="Al Bayan Plain" pitchFamily="2" charset="-78"/>
              </a:rPr>
              <a:t>) است</a:t>
            </a:r>
            <a:r>
              <a:rPr lang="en-US" dirty="0">
                <a:latin typeface="XB Zar" panose="02000506090000020003" pitchFamily="2" charset="-78"/>
                <a:cs typeface="Al Bayan Plain" pitchFamily="2" charset="-78"/>
              </a:rPr>
              <a:t>.</a:t>
            </a:r>
            <a:endParaRPr lang="fa-IR" dirty="0">
              <a:latin typeface="XB Zar" panose="02000506090000020003" pitchFamily="2" charset="-78"/>
              <a:cs typeface="Al Bayan Plain" pitchFamily="2" charset="-78"/>
            </a:endParaRP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dirty="0">
                <a:latin typeface="XB Zar" panose="02000506090000020003" pitchFamily="2" charset="-78"/>
                <a:cs typeface="Al Bayan Plain" pitchFamily="2" charset="-78"/>
              </a:rPr>
              <a:t>به هرگونه انتقال معرفت «گواهی» گفته </a:t>
            </a:r>
            <a:r>
              <a:rPr lang="fa-IR" dirty="0" err="1">
                <a:latin typeface="XB Zar" panose="02000506090000020003" pitchFamily="2" charset="-78"/>
                <a:cs typeface="Al Bayan Plain" pitchFamily="2" charset="-78"/>
              </a:rPr>
              <a:t>می‌شود</a:t>
            </a:r>
            <a:r>
              <a:rPr lang="fa-IR" dirty="0">
                <a:latin typeface="XB Zar" panose="02000506090000020003" pitchFamily="2" charset="-78"/>
                <a:cs typeface="Al Bayan Plain" pitchFamily="2" charset="-78"/>
              </a:rPr>
              <a:t> پس گواهی تنها در دادگاه رخ </a:t>
            </a:r>
            <a:r>
              <a:rPr lang="fa-IR" dirty="0" err="1">
                <a:latin typeface="XB Zar" panose="02000506090000020003" pitchFamily="2" charset="-78"/>
                <a:cs typeface="Al Bayan Plain" pitchFamily="2" charset="-78"/>
              </a:rPr>
              <a:t>نمی‌دهد</a:t>
            </a:r>
            <a:r>
              <a:rPr lang="fa-IR" dirty="0">
                <a:latin typeface="XB Zar" panose="02000506090000020003" pitchFamily="2" charset="-78"/>
                <a:cs typeface="Al Bayan Plain" pitchFamily="2" charset="-78"/>
              </a:rPr>
              <a:t>. 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dirty="0">
                <a:latin typeface="XB Zar" panose="02000506090000020003" pitchFamily="2" charset="-78"/>
                <a:cs typeface="Al Bayan Plain" pitchFamily="2" charset="-78"/>
              </a:rPr>
              <a:t>پرسش اصلی در </a:t>
            </a:r>
            <a:r>
              <a:rPr lang="fa-IR" dirty="0" err="1">
                <a:latin typeface="XB Zar" panose="02000506090000020003" pitchFamily="2" charset="-78"/>
                <a:cs typeface="Al Bayan Plain" pitchFamily="2" charset="-78"/>
              </a:rPr>
              <a:t>معرفت‌شناسی</a:t>
            </a:r>
            <a:r>
              <a:rPr lang="fa-IR" dirty="0">
                <a:latin typeface="XB Zar" panose="02000506090000020003" pitchFamily="2" charset="-78"/>
                <a:cs typeface="Al Bayan Plain" pitchFamily="2" charset="-78"/>
              </a:rPr>
              <a:t> گواهی: تحت چه شرایطی فرد در باور به یک گواهی (نقل) </a:t>
            </a:r>
            <a:r>
              <a:rPr lang="fa-IR" dirty="0" err="1">
                <a:latin typeface="XB Zar" panose="02000506090000020003" pitchFamily="2" charset="-78"/>
                <a:cs typeface="Al Bayan Plain" pitchFamily="2" charset="-78"/>
              </a:rPr>
              <a:t>موجّه</a:t>
            </a:r>
            <a:r>
              <a:rPr lang="fa-IR" dirty="0">
                <a:latin typeface="XB Zar" panose="02000506090000020003" pitchFamily="2" charset="-78"/>
                <a:cs typeface="Al Bayan Plain" pitchFamily="2" charset="-78"/>
              </a:rPr>
              <a:t> است؟ 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dirty="0">
                <a:latin typeface="XB Zar" panose="02000506090000020003" pitchFamily="2" charset="-78"/>
                <a:cs typeface="Al Bayan Plain" pitchFamily="2" charset="-78"/>
              </a:rPr>
              <a:t>سه رکن گواهی: ۱. </a:t>
            </a:r>
            <a:r>
              <a:rPr lang="fa-IR" dirty="0" err="1">
                <a:latin typeface="XB Zar" panose="02000506090000020003" pitchFamily="2" charset="-78"/>
                <a:cs typeface="Al Bayan Plain" pitchFamily="2" charset="-78"/>
              </a:rPr>
              <a:t>سامع</a:t>
            </a:r>
            <a:r>
              <a:rPr lang="fa-IR" dirty="0">
                <a:latin typeface="XB Zar" panose="02000506090000020003" pitchFamily="2" charset="-78"/>
                <a:cs typeface="Al Bayan Plain" pitchFamily="2" charset="-78"/>
              </a:rPr>
              <a:t>، ۲. ناقل، ۳. نقل.</a:t>
            </a:r>
            <a:endParaRPr lang="en-US" dirty="0">
              <a:latin typeface="XB Zar" panose="02000506090000020003" pitchFamily="2" charset="-78"/>
              <a:cs typeface="Al Bayan Pla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75338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10C40-8C28-C74A-8F72-C06AC61A6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br>
              <a:rPr lang="fa-IR" dirty="0">
                <a:latin typeface="XB Zar" panose="02000506090000020003" pitchFamily="2" charset="-78"/>
                <a:cs typeface="Al Bayan Plain" pitchFamily="2" charset="-78"/>
              </a:rPr>
            </a:br>
            <a:r>
              <a:rPr lang="fa-IR" dirty="0">
                <a:latin typeface="XB Zar" panose="02000506090000020003" pitchFamily="2" charset="-78"/>
                <a:cs typeface="Al Bayan Plain" pitchFamily="2" charset="-78"/>
              </a:rPr>
              <a:t>«بی عدالتی معرفتی» چیست؟ (۲)</a:t>
            </a:r>
            <a:endParaRPr lang="en-US" dirty="0">
              <a:cs typeface="Al Bayan Plain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8D8EDB-5BD0-3F43-9480-EEE4E2BB4B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r" rtl="1"/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مطابق یک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نظریّه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، سه شرط اعتبار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معرفت‌شناختی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گواهی (نقل):</a:t>
            </a:r>
          </a:p>
          <a:p>
            <a:pPr marL="0" indent="0" algn="r" rtl="1">
              <a:buNone/>
            </a:pP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۱.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نقلْ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صادق (</a:t>
            </a:r>
            <a:r>
              <a:rPr lang="en-US" sz="2800" dirty="0">
                <a:latin typeface="XB Zar" panose="02000506090000020003" pitchFamily="2" charset="-78"/>
                <a:cs typeface="Al Bayan Plain" pitchFamily="2" charset="-78"/>
              </a:rPr>
              <a:t>true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)</a:t>
            </a:r>
            <a:r>
              <a:rPr lang="en-US" sz="2800" dirty="0">
                <a:latin typeface="XB Zar" panose="02000506090000020003" pitchFamily="2" charset="-78"/>
                <a:cs typeface="Al Bayan Plain" pitchFamily="2" charset="-78"/>
              </a:rPr>
              <a:t> 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باشد، ۲. ناقل معتبر باشد، ۳.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سامع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دلیلی برای اعتبار ناقل داشته باشد. </a:t>
            </a:r>
            <a:endParaRPr lang="en-US" sz="2800" dirty="0">
              <a:latin typeface="XB Zar" panose="02000506090000020003" pitchFamily="2" charset="-78"/>
              <a:cs typeface="Al Bayan Plain" pitchFamily="2" charset="-78"/>
            </a:endParaRP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چهار راه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اعتبارسنجی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گواهی: ۱. پیشینه ناقل، ۲. چگونگی نقل، ۳. محتوای نقل (سازگاری با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دانسته‌های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پیشین ما)، ۴. ساختار نقل (منبع معتبری است یا نه) 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سوگیری‌های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نظام‌مند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در مسیر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اعتبارسنجی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ناقل: گواهی یک مرد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سفیدپوست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را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معتبرتر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از گواهی یک زن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سیاه‌پوست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دانستن. </a:t>
            </a:r>
          </a:p>
          <a:p>
            <a:pPr algn="r" rtl="1"/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اقتصاد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اعتباربخشی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(</a:t>
            </a:r>
            <a:r>
              <a:rPr lang="en-GB" dirty="0">
                <a:latin typeface="XB Zar" panose="02000506090000020003" pitchFamily="2" charset="-78"/>
                <a:cs typeface="Al Bayan Plain" pitchFamily="2" charset="-78"/>
              </a:rPr>
              <a:t>credibility economy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) به ناقل: اعتباری بیشتر یا کمتر از شایستگی به ناقل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نبخشیدن</a:t>
            </a:r>
            <a:endParaRPr lang="fa-IR" sz="2800" dirty="0">
              <a:latin typeface="XB Zar" panose="02000506090000020003" pitchFamily="2" charset="-78"/>
              <a:cs typeface="Al Bayan Plain" pitchFamily="2" charset="-78"/>
            </a:endParaRPr>
          </a:p>
          <a:p>
            <a:pPr algn="r" rtl="1"/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اگر اعتبار بیشتر از شایستگی به فرد یا گروهی بخشیده شود به آن «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زیاده‌بخشی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معرفتی» (</a:t>
            </a:r>
            <a:r>
              <a:rPr lang="en-US" sz="2800" dirty="0">
                <a:latin typeface="XB Zar" panose="02000506090000020003" pitchFamily="2" charset="-78"/>
                <a:cs typeface="Al Bayan Plain" pitchFamily="2" charset="-78"/>
              </a:rPr>
              <a:t>epistemic excess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)</a:t>
            </a:r>
            <a:r>
              <a:rPr lang="en-US" sz="2800" dirty="0">
                <a:latin typeface="XB Zar" panose="02000506090000020003" pitchFamily="2" charset="-78"/>
                <a:cs typeface="Al Bayan Plain" pitchFamily="2" charset="-78"/>
              </a:rPr>
              <a:t>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می‌گویند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و اگر اعتبار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کم‌تری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از شایستگی بخشیده شود به آن «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کم‌بخشی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معرفتی» (</a:t>
            </a:r>
            <a:r>
              <a:rPr lang="en-US" sz="2800" dirty="0">
                <a:latin typeface="XB Zar" panose="02000506090000020003" pitchFamily="2" charset="-78"/>
                <a:cs typeface="Al Bayan Plain" pitchFamily="2" charset="-78"/>
              </a:rPr>
              <a:t>epistemic deficit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) گفته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می‌شود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.  </a:t>
            </a:r>
            <a:endParaRPr lang="en-US" sz="2800" dirty="0">
              <a:latin typeface="XB Zar" panose="02000506090000020003" pitchFamily="2" charset="-78"/>
              <a:cs typeface="Al Bayan Plain" pitchFamily="2" charset="-78"/>
            </a:endParaRPr>
          </a:p>
          <a:p>
            <a:pPr algn="r" rtl="1"/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بی‌ عدالتی گواهی: عدول از اقتصاد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اعتباربخشی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. وقتی گواهی کسی رد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می‌شود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یا کمتر از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آن‌چه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باید اعتبار داده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می‌شود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نه به این خاطر که دلیل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موجهی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برای بی اعتباری یا کم اعتباری آن وجود دارد بلکه به سبب تعصب/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سوگیری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، بی عدالتی گواهی رخ داده.</a:t>
            </a:r>
          </a:p>
          <a:p>
            <a:pPr algn="r" rtl="1"/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تعصب‌ها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می‌تواند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جنسی، جنسیتی، قومی،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قبیله‌ای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، طبقاتی، اقتصادی،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حرفه‌ای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مربوط به زبان یا لهجه، سیاسی، دینی، مذهبی یا غیره باشد. </a:t>
            </a:r>
            <a:endParaRPr lang="en-US" sz="2800" dirty="0">
              <a:latin typeface="XB Zar" panose="02000506090000020003" pitchFamily="2" charset="-78"/>
              <a:cs typeface="Al Bayan Plain" pitchFamily="2" charset="-78"/>
            </a:endParaRPr>
          </a:p>
          <a:p>
            <a:pPr algn="r" rtl="1"/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«بی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عدالتیِ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گواهی»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مصداقی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از «بی عدالتی معرفتی» </a:t>
            </a:r>
            <a:endParaRPr lang="en-US" sz="2800" dirty="0">
              <a:latin typeface="XB Zar" panose="02000506090000020003" pitchFamily="2" charset="-78"/>
              <a:cs typeface="Al Bayan Pla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09039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5B515-F7EB-6344-9008-C48BC586B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457200" rtl="1" eaLnBrk="1" latinLnBrk="0" hangingPunct="1">
              <a:spcBef>
                <a:spcPct val="0"/>
              </a:spcBef>
              <a:buNone/>
            </a:pPr>
            <a:r>
              <a:rPr lang="fa-IR" dirty="0">
                <a:latin typeface="XB Zar" panose="02000506090000020003" pitchFamily="2" charset="-78"/>
                <a:cs typeface="Al Bayan Plain" pitchFamily="2" charset="-78"/>
              </a:rPr>
              <a:t>«بی عدالتی معرفتی»: تبارشناسی مفهوم (۱)</a:t>
            </a:r>
            <a:endParaRPr lang="en-US" dirty="0">
              <a:latin typeface="XB Zar" panose="02000506090000020003" pitchFamily="2" charset="-78"/>
              <a:cs typeface="Al Bayan Plain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4FC887-5F13-B84B-8595-8F859359A0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معرفت‌شناسی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تحلیلی عموما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معرفت‌شناسی‌ای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فردی بوده است.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بی عدالتی معرفتی مفهومی نوپدید در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معرفت‌شناسی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اجتماعی-سیاسی و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فلسفه‌ی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فمینیستی است.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اهمیت ساختارهای اجتماعی-سیاسی در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شکل‌دهی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به فرایند کسب/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برساخت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و توزیع معرفت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روابط قدرت تعیین‌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می‌کنند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که چه کسی را باور کرد و چه کسی را باور نکرد، چه کسی را صاحب معرفت دانست یا ندانست. </a:t>
            </a:r>
            <a:endParaRPr lang="en-US" sz="2800" dirty="0">
              <a:latin typeface="XB Zar" panose="02000506090000020003" pitchFamily="2" charset="-78"/>
              <a:cs typeface="Al Bayan Plain" pitchFamily="2" charset="-78"/>
            </a:endParaRP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علاوه بر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معرفت‌شناسان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اجتماعی، فیلسوفان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فمینیست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و فیلسوفان سیاسی به این موضوع علاقه نشان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داده‌اند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. </a:t>
            </a:r>
            <a:endParaRPr lang="en-US" sz="2800" dirty="0">
              <a:latin typeface="XB Zar" panose="02000506090000020003" pitchFamily="2" charset="-78"/>
              <a:cs typeface="Al Bayan Pla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67817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8C0EB-5463-AE40-A02A-9D6491B24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fa-IR" dirty="0">
                <a:latin typeface="XB Zar" panose="02000506090000020003" pitchFamily="2" charset="-78"/>
                <a:cs typeface="Al Bayan Plain" pitchFamily="2" charset="-78"/>
              </a:rPr>
              <a:t>«بی عدالتی معرفتی»: تبارشناسی مفهوم (۲)</a:t>
            </a:r>
            <a:endParaRPr lang="en-US" dirty="0">
              <a:cs typeface="Al Bayan Plain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FF420A-C835-A04D-8D7C-06D2420AF0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65753"/>
            <a:ext cx="8915400" cy="4345469"/>
          </a:xfrm>
        </p:spPr>
        <p:txBody>
          <a:bodyPr>
            <a:normAutofit/>
          </a:bodyPr>
          <a:lstStyle/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میراندا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فِریکِر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(</a:t>
            </a:r>
            <a:r>
              <a:rPr lang="en-US" sz="2800" dirty="0">
                <a:latin typeface="XB Zar" panose="02000506090000020003" pitchFamily="2" charset="-78"/>
                <a:cs typeface="Al Bayan Plain" pitchFamily="2" charset="-78"/>
              </a:rPr>
              <a:t>Miranda Fricker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)</a:t>
            </a:r>
            <a:r>
              <a:rPr lang="en-US" sz="2800" dirty="0">
                <a:latin typeface="XB Zar" panose="02000506090000020003" pitchFamily="2" charset="-78"/>
                <a:cs typeface="Al Bayan Plain" pitchFamily="2" charset="-78"/>
              </a:rPr>
              <a:t> 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زاده ۱۹۶۶ میلادی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استاد ۵۵ ساله‌‌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ی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فلسفه دانشگاه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سی‌تی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نیویورک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این فیلسوف انگلیسی ابتدا این مفهوم را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برساخت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: </a:t>
            </a:r>
            <a:r>
              <a:rPr lang="en-US" sz="2800" dirty="0">
                <a:latin typeface="XB Zar" panose="02000506090000020003" pitchFamily="2" charset="-78"/>
                <a:cs typeface="Al Bayan Plain" pitchFamily="2" charset="-78"/>
              </a:rPr>
              <a:t>OUP, 2007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581AD0-014E-EA42-AF67-901BC1C5D1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5178" y="3275467"/>
            <a:ext cx="5363478" cy="35773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7A27FBD-594F-5443-B9A7-77AEDA6E62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942" y="1244990"/>
            <a:ext cx="3582443" cy="560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95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321D9-7E20-5F4E-9766-B6F4EC2FC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>
                <a:latin typeface="XB Zar" panose="02000506090000020003" pitchFamily="2" charset="-78"/>
                <a:cs typeface="Al Bayan Plain" pitchFamily="2" charset="-78"/>
              </a:rPr>
              <a:t>«بی عدالتی معرفتی»: سرنوشت مفهوم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BDBD6-E1E9-A64A-80C9-0344F03136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400" dirty="0">
                <a:cs typeface="Al Bayan Plain" pitchFamily="2" charset="-78"/>
              </a:rPr>
              <a:t>گرچه </a:t>
            </a:r>
            <a:r>
              <a:rPr lang="fa-IR" sz="2400" dirty="0" err="1">
                <a:cs typeface="Al Bayan Plain" pitchFamily="2" charset="-78"/>
              </a:rPr>
              <a:t>فریکر</a:t>
            </a:r>
            <a:r>
              <a:rPr lang="fa-IR" sz="2400" dirty="0">
                <a:cs typeface="Al Bayan Plain" pitchFamily="2" charset="-78"/>
              </a:rPr>
              <a:t> نقش مهمی در پیشبرد این مفهوم داشت اما پیش از </a:t>
            </a:r>
            <a:r>
              <a:rPr lang="fa-IR" sz="2400" dirty="0" err="1">
                <a:cs typeface="Al Bayan Plain" pitchFamily="2" charset="-78"/>
              </a:rPr>
              <a:t>فریکر</a:t>
            </a:r>
            <a:r>
              <a:rPr lang="fa-IR" sz="2400" dirty="0">
                <a:cs typeface="Al Bayan Plain" pitchFamily="2" charset="-78"/>
              </a:rPr>
              <a:t> </a:t>
            </a:r>
            <a:r>
              <a:rPr lang="fa-IR" sz="2400" dirty="0" err="1">
                <a:cs typeface="Al Bayan Plain" pitchFamily="2" charset="-78"/>
              </a:rPr>
              <a:t>فمینیست‌های</a:t>
            </a:r>
            <a:r>
              <a:rPr lang="fa-IR" sz="2400" dirty="0">
                <a:cs typeface="Al Bayan Plain" pitchFamily="2" charset="-78"/>
              </a:rPr>
              <a:t> </a:t>
            </a:r>
            <a:r>
              <a:rPr lang="fa-IR" sz="2400" dirty="0" err="1">
                <a:cs typeface="Al Bayan Plain" pitchFamily="2" charset="-78"/>
              </a:rPr>
              <a:t>سیاه‌پوست</a:t>
            </a:r>
            <a:r>
              <a:rPr lang="fa-IR" sz="2400" dirty="0">
                <a:cs typeface="Al Bayan Plain" pitchFamily="2" charset="-78"/>
              </a:rPr>
              <a:t> </a:t>
            </a:r>
            <a:r>
              <a:rPr lang="fa-IR" sz="2400" dirty="0" err="1">
                <a:cs typeface="Al Bayan Plain" pitchFamily="2" charset="-78"/>
              </a:rPr>
              <a:t>ایده‌ای</a:t>
            </a:r>
            <a:r>
              <a:rPr lang="fa-IR" sz="2400" dirty="0">
                <a:cs typeface="Al Bayan Plain" pitchFamily="2" charset="-78"/>
              </a:rPr>
              <a:t> که امروزه تحت عنوان «بی عدالتی معرفتی» از آن یاد </a:t>
            </a:r>
            <a:r>
              <a:rPr lang="fa-IR" sz="2400" dirty="0" err="1">
                <a:cs typeface="Al Bayan Plain" pitchFamily="2" charset="-78"/>
              </a:rPr>
              <a:t>می‌شود</a:t>
            </a:r>
            <a:r>
              <a:rPr lang="fa-IR" sz="2400" dirty="0">
                <a:cs typeface="Al Bayan Plain" pitchFamily="2" charset="-78"/>
              </a:rPr>
              <a:t> را </a:t>
            </a:r>
            <a:r>
              <a:rPr lang="fa-IR" sz="2400" dirty="0" err="1">
                <a:cs typeface="Al Bayan Plain" pitchFamily="2" charset="-78"/>
              </a:rPr>
              <a:t>برساختند</a:t>
            </a:r>
            <a:r>
              <a:rPr lang="fa-IR" sz="2400" dirty="0">
                <a:cs typeface="Al Bayan Plain" pitchFamily="2" charset="-78"/>
              </a:rPr>
              <a:t> اما تنها پس از </a:t>
            </a:r>
            <a:r>
              <a:rPr lang="fa-IR" sz="2400" dirty="0" err="1">
                <a:cs typeface="Al Bayan Plain" pitchFamily="2" charset="-78"/>
              </a:rPr>
              <a:t>این‌که</a:t>
            </a:r>
            <a:r>
              <a:rPr lang="fa-IR" sz="2400" dirty="0">
                <a:cs typeface="Al Bayan Plain" pitchFamily="2" charset="-78"/>
              </a:rPr>
              <a:t> یک </a:t>
            </a:r>
            <a:r>
              <a:rPr lang="fa-IR" sz="2400" dirty="0" err="1">
                <a:cs typeface="Al Bayan Plain" pitchFamily="2" charset="-78"/>
              </a:rPr>
              <a:t>سفیدپوست</a:t>
            </a:r>
            <a:r>
              <a:rPr lang="fa-IR" sz="2400" dirty="0">
                <a:cs typeface="Al Bayan Plain" pitchFamily="2" charset="-78"/>
              </a:rPr>
              <a:t> انگلیسی استاد دانشگاه معتبر با تحصیلات ممتاز از آکسفورد این مفهوم را </a:t>
            </a:r>
            <a:r>
              <a:rPr lang="fa-IR" sz="2400" dirty="0" err="1">
                <a:cs typeface="Al Bayan Plain" pitchFamily="2" charset="-78"/>
              </a:rPr>
              <a:t>برساخت</a:t>
            </a:r>
            <a:r>
              <a:rPr lang="fa-IR" sz="2400" dirty="0">
                <a:cs typeface="Al Bayan Plain" pitchFamily="2" charset="-78"/>
              </a:rPr>
              <a:t> و بسط داد، این مفهوم قبول عام یافت و به نام او مشهور شد.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400" dirty="0">
                <a:cs typeface="Al Bayan Plain" pitchFamily="2" charset="-78"/>
              </a:rPr>
              <a:t>بر این اساس خود مفهوم «</a:t>
            </a:r>
            <a:r>
              <a:rPr lang="fa-IR" sz="2400" dirty="0" err="1">
                <a:cs typeface="Al Bayan Plain" pitchFamily="2" charset="-78"/>
              </a:rPr>
              <a:t>بی‌عدالتی</a:t>
            </a:r>
            <a:r>
              <a:rPr lang="fa-IR" sz="2400" dirty="0">
                <a:cs typeface="Al Bayan Plain" pitchFamily="2" charset="-78"/>
              </a:rPr>
              <a:t> معرفتی» هم مشمول بی عدالتی معرفتی شد و این </a:t>
            </a:r>
            <a:r>
              <a:rPr lang="fa-IR" sz="2400" dirty="0" err="1">
                <a:cs typeface="Al Bayan Plain" pitchFamily="2" charset="-78"/>
              </a:rPr>
              <a:t>واروکارانه</a:t>
            </a:r>
            <a:r>
              <a:rPr lang="fa-IR" sz="2400" dirty="0">
                <a:cs typeface="Al Bayan Plain" pitchFamily="2" charset="-78"/>
              </a:rPr>
              <a:t> (</a:t>
            </a:r>
            <a:r>
              <a:rPr lang="en-US" sz="2400" dirty="0">
                <a:cs typeface="Al Bayan Plain" pitchFamily="2" charset="-78"/>
              </a:rPr>
              <a:t>Ironic</a:t>
            </a:r>
            <a:r>
              <a:rPr lang="fa-IR" sz="2400" dirty="0" err="1">
                <a:cs typeface="Al Bayan Plain" pitchFamily="2" charset="-78"/>
              </a:rPr>
              <a:t>ّ</a:t>
            </a:r>
            <a:r>
              <a:rPr lang="fa-IR" sz="2400" dirty="0">
                <a:cs typeface="Al Bayan Plain" pitchFamily="2" charset="-78"/>
              </a:rPr>
              <a:t>) است. 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400" dirty="0">
                <a:cs typeface="Al Bayan Plain" pitchFamily="2" charset="-78"/>
              </a:rPr>
              <a:t>در فارسی تا جایی که </a:t>
            </a:r>
            <a:r>
              <a:rPr lang="fa-IR" sz="2400" dirty="0" err="1">
                <a:cs typeface="Al Bayan Plain" pitchFamily="2" charset="-78"/>
              </a:rPr>
              <a:t>جسته‌ام</a:t>
            </a:r>
            <a:r>
              <a:rPr lang="fa-IR" sz="2400" dirty="0">
                <a:cs typeface="Al Bayan Plain" pitchFamily="2" charset="-78"/>
              </a:rPr>
              <a:t> تا کنون هیچ </a:t>
            </a:r>
            <a:r>
              <a:rPr lang="fa-IR" sz="2400" dirty="0" err="1">
                <a:cs typeface="Al Bayan Plain" pitchFamily="2" charset="-78"/>
              </a:rPr>
              <a:t>مقاله‌ای</a:t>
            </a:r>
            <a:r>
              <a:rPr lang="fa-IR" sz="2400" dirty="0">
                <a:cs typeface="Al Bayan Plain" pitchFamily="2" charset="-78"/>
              </a:rPr>
              <a:t> مشخصاً با تمرکز بر این مفهوم تألیف یا ترجمه نشده است. 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400" dirty="0">
                <a:cs typeface="Al Bayan Plain" pitchFamily="2" charset="-78"/>
              </a:rPr>
              <a:t>در انگلیسی مفهوم نسبتاً </a:t>
            </a:r>
            <a:r>
              <a:rPr lang="fa-IR" sz="2400" dirty="0" err="1">
                <a:cs typeface="Al Bayan Plain" pitchFamily="2" charset="-78"/>
              </a:rPr>
              <a:t>تازه‌ای</a:t>
            </a:r>
            <a:r>
              <a:rPr lang="fa-IR" sz="2400" dirty="0">
                <a:cs typeface="Al Bayan Plain" pitchFamily="2" charset="-78"/>
              </a:rPr>
              <a:t> است و در فارسی هنوز کاملا ناشناخته است.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400" dirty="0">
                <a:cs typeface="Al Bayan Plain" pitchFamily="2" charset="-78"/>
              </a:rPr>
              <a:t>هدف من این است که نظر فضای فارسی را به این مفهوم جلب کنم. </a:t>
            </a:r>
          </a:p>
        </p:txBody>
      </p:sp>
    </p:spTree>
    <p:extLst>
      <p:ext uri="{BB962C8B-B14F-4D97-AF65-F5344CB8AC3E}">
        <p14:creationId xmlns:p14="http://schemas.microsoft.com/office/powerpoint/2010/main" val="520788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A6897-178C-F54D-8FDD-1B9C44650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457200" rtl="1" eaLnBrk="1" latinLnBrk="0" hangingPunct="1">
              <a:spcBef>
                <a:spcPct val="0"/>
              </a:spcBef>
              <a:buNone/>
            </a:pPr>
            <a:br>
              <a:rPr lang="fa-IR" dirty="0">
                <a:latin typeface="XB Zar" panose="02000506090000020003" pitchFamily="2" charset="-78"/>
                <a:cs typeface="Al Bayan Plain" pitchFamily="2" charset="-78"/>
              </a:rPr>
            </a:br>
            <a:r>
              <a:rPr lang="fa-IR" dirty="0" err="1">
                <a:latin typeface="XB Zar" panose="02000506090000020003" pitchFamily="2" charset="-78"/>
                <a:cs typeface="Al Bayan Plain" pitchFamily="2" charset="-78"/>
              </a:rPr>
              <a:t>انحای</a:t>
            </a:r>
            <a:r>
              <a:rPr lang="fa-IR" dirty="0">
                <a:latin typeface="XB Zar" panose="02000506090000020003" pitchFamily="2" charset="-78"/>
                <a:cs typeface="Al Bayan Plain" pitchFamily="2" charset="-78"/>
              </a:rPr>
              <a:t> «بی عدالتی معرفتی»</a:t>
            </a:r>
            <a:endParaRPr lang="en-US" dirty="0">
              <a:latin typeface="XB Zar" panose="02000506090000020003" pitchFamily="2" charset="-78"/>
              <a:cs typeface="Al Bayan Plain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872FE7-2DAF-AA44-8E5C-6A8A6A9611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میراندا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فریکر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و تمایز میان دو نوع بی عدالتی معرفتی: ۱. بی عدالتی گواهی، ۲. بی عدالتی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خوانش‌شناختی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(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هرمنوتیکی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)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بی عدالتی گواهی: «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عاملیّت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معرفتیِ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فردی یا گروهی را از روی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تعصّب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منکوب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یا متورّم کردن». 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بی عدالتی معرفتی ناشی از توزیع ناعادلانه اعتبار معرفتی است. 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بی عدالتی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خوانش‌شناختی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(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هرمنوتیکی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): جلوگیری از دسترسی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گروه‌های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محروم به امکانات معرفتی، که این امر به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پدیده‌ی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به حاشیه راندن/حذف معرفتی آن گروه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می‌انجامد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.</a:t>
            </a:r>
            <a:endParaRPr lang="en-US" sz="2800" dirty="0">
              <a:latin typeface="XB Zar" panose="02000506090000020003" pitchFamily="2" charset="-78"/>
              <a:cs typeface="Al Bayan Plain" pitchFamily="2" charset="-78"/>
            </a:endParaRP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گروهی از زنان قبل از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این‌که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عنوان «آزار جنسی» (</a:t>
            </a:r>
            <a:r>
              <a:rPr lang="en-US" sz="2800" dirty="0">
                <a:latin typeface="XB Zar" panose="02000506090000020003" pitchFamily="2" charset="-78"/>
                <a:cs typeface="Al Bayan Plain" pitchFamily="2" charset="-78"/>
              </a:rPr>
              <a:t>sexual harassment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) متداول شود (به ویژه قبل از موج دوم فمینیستی ۱۹۶۰ میلادی) تجارب تلخ آزار دیدن خود را تحت عنوان «آزار جنسی» درک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نمی‌کردند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چون از «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مخیله‌ی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جمعی» (</a:t>
            </a:r>
            <a:r>
              <a:rPr lang="en-US" sz="2800" dirty="0">
                <a:latin typeface="XB Zar" panose="02000506090000020003" pitchFamily="2" charset="-78"/>
                <a:cs typeface="Al Bayan Plain" pitchFamily="2" charset="-78"/>
              </a:rPr>
              <a:t>social imagination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) پیشتر غایب بود.</a:t>
            </a:r>
          </a:p>
          <a:p>
            <a: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</a:pP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جمیله‌ی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دار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الشفایی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،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فیلمنامه‌نویس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و فعال سیاسی و توقف سریال «داوران» (۱۳۹۲) چون به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خانم‌ها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یاد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می‌دهد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که به جای حل </a:t>
            </a:r>
            <a:r>
              <a:rPr lang="fa-IR" sz="2800" dirty="0" err="1">
                <a:latin typeface="XB Zar" panose="02000506090000020003" pitchFamily="2" charset="-78"/>
                <a:cs typeface="Al Bayan Plain" pitchFamily="2" charset="-78"/>
              </a:rPr>
              <a:t>ریش‌سفیدانه</a:t>
            </a:r>
            <a:r>
              <a:rPr lang="fa-IR" sz="2800" dirty="0">
                <a:latin typeface="XB Zar" panose="02000506090000020003" pitchFamily="2" charset="-78"/>
                <a:cs typeface="Al Bayan Plain" pitchFamily="2" charset="-78"/>
              </a:rPr>
              <a:t> به وکیل مراجعه کنند.</a:t>
            </a:r>
            <a:endParaRPr lang="en-US" sz="2800" dirty="0">
              <a:latin typeface="XB Zar" panose="02000506090000020003" pitchFamily="2" charset="-78"/>
              <a:cs typeface="Al Bayan Pla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46166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3369</TotalTime>
  <Words>2062</Words>
  <Application>Microsoft Macintosh PowerPoint</Application>
  <PresentationFormat>Widescreen</PresentationFormat>
  <Paragraphs>108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Century Gothic</vt:lpstr>
      <vt:lpstr>Garamond</vt:lpstr>
      <vt:lpstr>Wingdings 3</vt:lpstr>
      <vt:lpstr>XB Zar</vt:lpstr>
      <vt:lpstr>Wisp</vt:lpstr>
      <vt:lpstr>مسأله‌ی  «بی‌ عدالتی معرفتی»   (epistemic injustice)</vt:lpstr>
      <vt:lpstr>PowerPoint Presentation</vt:lpstr>
      <vt:lpstr> دورنمای بحث </vt:lpstr>
      <vt:lpstr> «بی عدالتی معرفتی» چیست؟ (۱)</vt:lpstr>
      <vt:lpstr> «بی عدالتی معرفتی» چیست؟ (۲)</vt:lpstr>
      <vt:lpstr>«بی عدالتی معرفتی»: تبارشناسی مفهوم (۱)</vt:lpstr>
      <vt:lpstr>«بی عدالتی معرفتی»: تبارشناسی مفهوم (۲)</vt:lpstr>
      <vt:lpstr>«بی عدالتی معرفتی»: سرنوشت مفهوم</vt:lpstr>
      <vt:lpstr> انحای «بی عدالتی معرفتی»</vt:lpstr>
      <vt:lpstr>بی عدالتی معرفتی: یک نمونه</vt:lpstr>
      <vt:lpstr>برخی نمونه‌های دیگر بی عدالتی معرفتی (گواهی)</vt:lpstr>
      <vt:lpstr>PowerPoint Presentation</vt:lpstr>
      <vt:lpstr>دورنمای بحث</vt:lpstr>
      <vt:lpstr>خلاصه‌ی بحث جلسه‌ی پیش</vt:lpstr>
      <vt:lpstr>معرفت‌شناسی جهل و بی‌عدالتی معرفتی</vt:lpstr>
      <vt:lpstr>معرفت‌شناسی پزشکی و بی عدالتی معرفتی</vt:lpstr>
      <vt:lpstr> راه‌های رفع «بی عدالتی معرفتی»</vt:lpstr>
      <vt:lpstr>معرفی چند منبع (۱):</vt:lpstr>
      <vt:lpstr>معرفی چند منبع (۲):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دین و مسأله‌ی «بی‌ عدالتی معرفتی» (epistemic injustice)</dc:title>
  <dc:creator>yaser mirdamadi</dc:creator>
  <cp:lastModifiedBy>yaser mirdamadi</cp:lastModifiedBy>
  <cp:revision>275</cp:revision>
  <dcterms:created xsi:type="dcterms:W3CDTF">2019-06-07T08:43:28Z</dcterms:created>
  <dcterms:modified xsi:type="dcterms:W3CDTF">2021-05-18T21:25:07Z</dcterms:modified>
</cp:coreProperties>
</file>