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5" r:id="rId3"/>
    <p:sldId id="257" r:id="rId4"/>
    <p:sldId id="259" r:id="rId5"/>
    <p:sldId id="260" r:id="rId6"/>
    <p:sldId id="261" r:id="rId7"/>
    <p:sldId id="258" r:id="rId8"/>
    <p:sldId id="262"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79"/>
  </p:normalViewPr>
  <p:slideViewPr>
    <p:cSldViewPr snapToGrid="0" snapToObjects="1">
      <p:cViewPr varScale="1">
        <p:scale>
          <a:sx n="121" d="100"/>
          <a:sy n="121" d="100"/>
        </p:scale>
        <p:origin x="200" y="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510FA-D139-494E-9C25-CC4F64AADEB3}"/>
              </a:ext>
            </a:extLst>
          </p:cNvPr>
          <p:cNvSpPr>
            <a:spLocks noGrp="1"/>
          </p:cNvSpPr>
          <p:nvPr>
            <p:ph type="ctrTitle"/>
          </p:nvPr>
        </p:nvSpPr>
        <p:spPr>
          <a:xfrm>
            <a:off x="2589213" y="142504"/>
            <a:ext cx="8915399" cy="3265714"/>
          </a:xfrm>
        </p:spPr>
        <p:txBody>
          <a:bodyPr>
            <a:noAutofit/>
          </a:bodyPr>
          <a:lstStyle/>
          <a:p>
            <a:pPr algn="ctr"/>
            <a:r>
              <a:rPr lang="en-GB" sz="5200" dirty="0">
                <a:latin typeface="Garamond" panose="02020404030301010803" pitchFamily="18" charset="0"/>
              </a:rPr>
              <a:t>Is Life Sacred? </a:t>
            </a:r>
            <a:br>
              <a:rPr lang="en-GB" sz="5200" dirty="0">
                <a:latin typeface="Garamond" panose="02020404030301010803" pitchFamily="18" charset="0"/>
              </a:rPr>
            </a:br>
            <a:r>
              <a:rPr lang="en-GB" sz="5200" dirty="0">
                <a:latin typeface="Garamond" panose="02020404030301010803" pitchFamily="18" charset="0"/>
              </a:rPr>
              <a:t>Sanctity of Life Arguments in (Muslim) Bioethics, </a:t>
            </a:r>
            <a:br>
              <a:rPr lang="en-GB" sz="5200" dirty="0">
                <a:latin typeface="Garamond" panose="02020404030301010803" pitchFamily="18" charset="0"/>
              </a:rPr>
            </a:br>
            <a:r>
              <a:rPr lang="en-GB" sz="5200" dirty="0">
                <a:latin typeface="Garamond" panose="02020404030301010803" pitchFamily="18" charset="0"/>
              </a:rPr>
              <a:t>an apophatic appraisal</a:t>
            </a:r>
            <a:endParaRPr lang="en-US" sz="5200" dirty="0">
              <a:latin typeface="Garamond" panose="02020404030301010803" pitchFamily="18" charset="0"/>
            </a:endParaRPr>
          </a:p>
        </p:txBody>
      </p:sp>
      <p:sp>
        <p:nvSpPr>
          <p:cNvPr id="3" name="Subtitle 2">
            <a:extLst>
              <a:ext uri="{FF2B5EF4-FFF2-40B4-BE49-F238E27FC236}">
                <a16:creationId xmlns:a16="http://schemas.microsoft.com/office/drawing/2014/main" id="{BD7E0366-669D-5546-B214-5761CAD81885}"/>
              </a:ext>
            </a:extLst>
          </p:cNvPr>
          <p:cNvSpPr>
            <a:spLocks noGrp="1"/>
          </p:cNvSpPr>
          <p:nvPr>
            <p:ph type="subTitle" idx="1"/>
          </p:nvPr>
        </p:nvSpPr>
        <p:spPr>
          <a:xfrm>
            <a:off x="2589213" y="3823855"/>
            <a:ext cx="8915399" cy="2529443"/>
          </a:xfrm>
        </p:spPr>
        <p:txBody>
          <a:bodyPr>
            <a:noAutofit/>
          </a:bodyPr>
          <a:lstStyle/>
          <a:p>
            <a:pPr algn="ctr"/>
            <a:r>
              <a:rPr lang="en-US" sz="2300" dirty="0">
                <a:solidFill>
                  <a:schemeClr val="tx1"/>
                </a:solidFill>
                <a:latin typeface="Garamond" panose="02020404030301010803" pitchFamily="18" charset="0"/>
              </a:rPr>
              <a:t>A Research Seminar at:</a:t>
            </a:r>
          </a:p>
          <a:p>
            <a:pPr algn="ctr"/>
            <a:r>
              <a:rPr lang="en-US" sz="2300" dirty="0">
                <a:solidFill>
                  <a:schemeClr val="tx1"/>
                </a:solidFill>
                <a:latin typeface="Garamond" panose="02020404030301010803" pitchFamily="18" charset="0"/>
              </a:rPr>
              <a:t>Al-Mahdi Institute </a:t>
            </a:r>
          </a:p>
          <a:p>
            <a:pPr algn="ctr"/>
            <a:r>
              <a:rPr lang="en-US" sz="2300" dirty="0">
                <a:solidFill>
                  <a:schemeClr val="tx1"/>
                </a:solidFill>
                <a:latin typeface="Garamond" panose="02020404030301010803" pitchFamily="18" charset="0"/>
              </a:rPr>
              <a:t>Presented by:</a:t>
            </a:r>
          </a:p>
          <a:p>
            <a:pPr algn="ctr"/>
            <a:r>
              <a:rPr lang="en-US" sz="2300" dirty="0">
                <a:solidFill>
                  <a:schemeClr val="tx1"/>
                </a:solidFill>
                <a:latin typeface="Garamond" panose="02020404030301010803" pitchFamily="18" charset="0"/>
              </a:rPr>
              <a:t>Dr S. </a:t>
            </a:r>
            <a:r>
              <a:rPr lang="en-US" sz="2300" dirty="0" err="1">
                <a:solidFill>
                  <a:schemeClr val="tx1"/>
                </a:solidFill>
                <a:latin typeface="Garamond" panose="02020404030301010803" pitchFamily="18" charset="0"/>
              </a:rPr>
              <a:t>Yaser</a:t>
            </a:r>
            <a:r>
              <a:rPr lang="en-US" sz="2300" dirty="0">
                <a:solidFill>
                  <a:schemeClr val="tx1"/>
                </a:solidFill>
                <a:latin typeface="Garamond" panose="02020404030301010803" pitchFamily="18" charset="0"/>
              </a:rPr>
              <a:t> Mirdamadi </a:t>
            </a:r>
            <a:r>
              <a:rPr lang="en-GB" sz="2300" dirty="0">
                <a:solidFill>
                  <a:schemeClr val="tx1"/>
                </a:solidFill>
                <a:latin typeface="Garamond" panose="02020404030301010803" pitchFamily="18" charset="0"/>
              </a:rPr>
              <a:t>(Institute of Isma'ili Studies)</a:t>
            </a:r>
          </a:p>
          <a:p>
            <a:pPr algn="ctr"/>
            <a:r>
              <a:rPr lang="en-GB" sz="2300" dirty="0">
                <a:solidFill>
                  <a:schemeClr val="tx1"/>
                </a:solidFill>
                <a:latin typeface="Garamond" panose="02020404030301010803" pitchFamily="18" charset="0"/>
              </a:rPr>
              <a:t>Thursday, 26th March 2020</a:t>
            </a:r>
          </a:p>
          <a:p>
            <a:pPr algn="ctr"/>
            <a:endParaRPr lang="en-US" sz="2300" dirty="0">
              <a:solidFill>
                <a:schemeClr val="tx1"/>
              </a:solidFill>
              <a:latin typeface="Garamond" panose="02020404030301010803" pitchFamily="18" charset="0"/>
            </a:endParaRPr>
          </a:p>
        </p:txBody>
      </p:sp>
    </p:spTree>
    <p:extLst>
      <p:ext uri="{BB962C8B-B14F-4D97-AF65-F5344CB8AC3E}">
        <p14:creationId xmlns:p14="http://schemas.microsoft.com/office/powerpoint/2010/main" val="3563467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DBA6D-8408-F647-BA53-65FF61B51BFF}"/>
              </a:ext>
            </a:extLst>
          </p:cNvPr>
          <p:cNvSpPr>
            <a:spLocks noGrp="1"/>
          </p:cNvSpPr>
          <p:nvPr>
            <p:ph type="title"/>
          </p:nvPr>
        </p:nvSpPr>
        <p:spPr/>
        <p:txBody>
          <a:bodyPr>
            <a:normAutofit/>
          </a:bodyPr>
          <a:lstStyle/>
          <a:p>
            <a:pPr algn="ctr"/>
            <a:r>
              <a:rPr lang="en-US" sz="3400" dirty="0">
                <a:latin typeface="Garamond" panose="02020404030301010803" pitchFamily="18" charset="0"/>
              </a:rPr>
              <a:t>Apophatic arguments against </a:t>
            </a:r>
            <a:br>
              <a:rPr lang="en-US" sz="3400" dirty="0">
                <a:latin typeface="Garamond" panose="02020404030301010803" pitchFamily="18" charset="0"/>
              </a:rPr>
            </a:br>
            <a:r>
              <a:rPr lang="en-US" sz="3400" dirty="0">
                <a:latin typeface="Garamond" panose="02020404030301010803" pitchFamily="18" charset="0"/>
              </a:rPr>
              <a:t>the Sanctity of life theory</a:t>
            </a:r>
          </a:p>
        </p:txBody>
      </p:sp>
      <p:sp>
        <p:nvSpPr>
          <p:cNvPr id="3" name="Content Placeholder 2">
            <a:extLst>
              <a:ext uri="{FF2B5EF4-FFF2-40B4-BE49-F238E27FC236}">
                <a16:creationId xmlns:a16="http://schemas.microsoft.com/office/drawing/2014/main" id="{DA2828F2-61A3-8248-AAE2-6F5CA93C1982}"/>
              </a:ext>
            </a:extLst>
          </p:cNvPr>
          <p:cNvSpPr>
            <a:spLocks noGrp="1"/>
          </p:cNvSpPr>
          <p:nvPr>
            <p:ph idx="1"/>
          </p:nvPr>
        </p:nvSpPr>
        <p:spPr/>
        <p:txBody>
          <a:bodyPr>
            <a:normAutofit/>
          </a:bodyPr>
          <a:lstStyle/>
          <a:p>
            <a:r>
              <a:rPr lang="en-US" sz="2000" dirty="0">
                <a:latin typeface="Garamond" panose="02020404030301010803" pitchFamily="18" charset="0"/>
              </a:rPr>
              <a:t>1. (premise) The sacredness (sanctity) is reserved only for God</a:t>
            </a:r>
          </a:p>
          <a:p>
            <a:r>
              <a:rPr lang="en-US" sz="2000" dirty="0">
                <a:latin typeface="Garamond" panose="02020404030301010803" pitchFamily="18" charset="0"/>
              </a:rPr>
              <a:t>2. (Apophatic premise) God is unsurpassably above and beyond (both ontologically and epistemologically)</a:t>
            </a:r>
          </a:p>
          <a:p>
            <a:r>
              <a:rPr lang="en-US" sz="2000" dirty="0">
                <a:latin typeface="Garamond" panose="02020404030301010803" pitchFamily="18" charset="0"/>
              </a:rPr>
              <a:t>3. (premise) Human is not God </a:t>
            </a:r>
          </a:p>
          <a:p>
            <a:r>
              <a:rPr lang="en-US" sz="2000" dirty="0">
                <a:latin typeface="Garamond" panose="02020404030301010803" pitchFamily="18" charset="0"/>
              </a:rPr>
              <a:t>4. (conclusion 1) Humanity is not intrinsically sacred</a:t>
            </a:r>
          </a:p>
          <a:p>
            <a:r>
              <a:rPr lang="en-US" sz="2000" dirty="0">
                <a:latin typeface="Garamond" panose="02020404030301010803" pitchFamily="18" charset="0"/>
              </a:rPr>
              <a:t>5. (conclusion 2) Human life as such is not sacred</a:t>
            </a:r>
          </a:p>
          <a:p>
            <a:r>
              <a:rPr lang="en-US" sz="2000" dirty="0">
                <a:latin typeface="Garamond" panose="02020404030301010803" pitchFamily="18" charset="0"/>
              </a:rPr>
              <a:t>6. (conclusion 3) the Sanctity of life argument is not defensible.</a:t>
            </a:r>
          </a:p>
          <a:p>
            <a:r>
              <a:rPr lang="en-US" sz="2000" dirty="0">
                <a:latin typeface="Garamond" panose="02020404030301010803" pitchFamily="18" charset="0"/>
              </a:rPr>
              <a:t>This apophatic model of sanctity is not against acquired sanctity (acquiring sanctity through cultivating virtue) rather, it is only against the intrinsic model. </a:t>
            </a:r>
          </a:p>
        </p:txBody>
      </p:sp>
    </p:spTree>
    <p:extLst>
      <p:ext uri="{BB962C8B-B14F-4D97-AF65-F5344CB8AC3E}">
        <p14:creationId xmlns:p14="http://schemas.microsoft.com/office/powerpoint/2010/main" val="4269543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A9A3-8922-844F-AB8B-B1ABE023C71C}"/>
              </a:ext>
            </a:extLst>
          </p:cNvPr>
          <p:cNvSpPr>
            <a:spLocks noGrp="1"/>
          </p:cNvSpPr>
          <p:nvPr>
            <p:ph type="title"/>
          </p:nvPr>
        </p:nvSpPr>
        <p:spPr/>
        <p:txBody>
          <a:bodyPr/>
          <a:lstStyle/>
          <a:p>
            <a:pPr algn="ctr"/>
            <a:r>
              <a:rPr lang="en-US" dirty="0">
                <a:latin typeface="Garamond" panose="02020404030301010803" pitchFamily="18" charset="0"/>
              </a:rPr>
              <a:t>Outline</a:t>
            </a:r>
          </a:p>
        </p:txBody>
      </p:sp>
      <p:sp>
        <p:nvSpPr>
          <p:cNvPr id="3" name="Content Placeholder 2">
            <a:extLst>
              <a:ext uri="{FF2B5EF4-FFF2-40B4-BE49-F238E27FC236}">
                <a16:creationId xmlns:a16="http://schemas.microsoft.com/office/drawing/2014/main" id="{A71A0D92-7D1D-CD47-8DF7-08FC39FB70F9}"/>
              </a:ext>
            </a:extLst>
          </p:cNvPr>
          <p:cNvSpPr>
            <a:spLocks noGrp="1"/>
          </p:cNvSpPr>
          <p:nvPr>
            <p:ph idx="1"/>
          </p:nvPr>
        </p:nvSpPr>
        <p:spPr/>
        <p:txBody>
          <a:bodyPr>
            <a:normAutofit/>
          </a:bodyPr>
          <a:lstStyle/>
          <a:p>
            <a:r>
              <a:rPr lang="en-US" sz="2800" dirty="0">
                <a:latin typeface="Garamond" panose="02020404030301010803" pitchFamily="18" charset="0"/>
              </a:rPr>
              <a:t>The meaning of the sanctity of life theory </a:t>
            </a:r>
          </a:p>
          <a:p>
            <a:r>
              <a:rPr lang="en-US" sz="2800" dirty="0">
                <a:latin typeface="Garamond" panose="02020404030301010803" pitchFamily="18" charset="0"/>
              </a:rPr>
              <a:t>The religious formulation of the sanctity of life theory</a:t>
            </a:r>
          </a:p>
          <a:p>
            <a:r>
              <a:rPr lang="en-US" sz="2800" dirty="0">
                <a:latin typeface="Garamond" panose="02020404030301010803" pitchFamily="18" charset="0"/>
              </a:rPr>
              <a:t>The Abrahamic Roots of the Sanctity of Life theory</a:t>
            </a:r>
          </a:p>
          <a:p>
            <a:r>
              <a:rPr lang="en-US" sz="2800" dirty="0">
                <a:latin typeface="Garamond" panose="02020404030301010803" pitchFamily="18" charset="0"/>
              </a:rPr>
              <a:t>The Islamic Roots of the Sanctity of Life theory</a:t>
            </a:r>
          </a:p>
          <a:p>
            <a:r>
              <a:rPr lang="en-US" sz="2800" dirty="0">
                <a:latin typeface="Garamond" panose="02020404030301010803" pitchFamily="18" charset="0"/>
              </a:rPr>
              <a:t>Two cases: abortion and euthanasia</a:t>
            </a:r>
          </a:p>
          <a:p>
            <a:r>
              <a:rPr lang="en-US" sz="2800" dirty="0">
                <a:latin typeface="Garamond" panose="02020404030301010803" pitchFamily="18" charset="0"/>
              </a:rPr>
              <a:t>Apophatic arguments against the Sanctity of life theory</a:t>
            </a:r>
          </a:p>
          <a:p>
            <a:endParaRPr lang="en-US" sz="2800" dirty="0">
              <a:latin typeface="Garamond" panose="02020404030301010803" pitchFamily="18" charset="0"/>
            </a:endParaRPr>
          </a:p>
        </p:txBody>
      </p:sp>
    </p:spTree>
    <p:extLst>
      <p:ext uri="{BB962C8B-B14F-4D97-AF65-F5344CB8AC3E}">
        <p14:creationId xmlns:p14="http://schemas.microsoft.com/office/powerpoint/2010/main" val="3833979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8E71-042B-D54C-BF61-14C2923B1978}"/>
              </a:ext>
            </a:extLst>
          </p:cNvPr>
          <p:cNvSpPr>
            <a:spLocks noGrp="1"/>
          </p:cNvSpPr>
          <p:nvPr>
            <p:ph type="title"/>
          </p:nvPr>
        </p:nvSpPr>
        <p:spPr/>
        <p:txBody>
          <a:bodyPr/>
          <a:lstStyle/>
          <a:p>
            <a:pPr algn="ctr"/>
            <a:r>
              <a:rPr lang="en-US" dirty="0">
                <a:latin typeface="Garamond" panose="02020404030301010803" pitchFamily="18" charset="0"/>
              </a:rPr>
              <a:t>What is Sanctity of Life</a:t>
            </a:r>
          </a:p>
        </p:txBody>
      </p:sp>
      <p:sp>
        <p:nvSpPr>
          <p:cNvPr id="3" name="Content Placeholder 2">
            <a:extLst>
              <a:ext uri="{FF2B5EF4-FFF2-40B4-BE49-F238E27FC236}">
                <a16:creationId xmlns:a16="http://schemas.microsoft.com/office/drawing/2014/main" id="{A884EBFB-21F1-A644-8DE4-C9F1D02BBBA9}"/>
              </a:ext>
            </a:extLst>
          </p:cNvPr>
          <p:cNvSpPr>
            <a:spLocks noGrp="1"/>
          </p:cNvSpPr>
          <p:nvPr>
            <p:ph idx="1"/>
          </p:nvPr>
        </p:nvSpPr>
        <p:spPr/>
        <p:txBody>
          <a:bodyPr>
            <a:normAutofit/>
          </a:bodyPr>
          <a:lstStyle/>
          <a:p>
            <a:r>
              <a:rPr lang="en-GB" sz="2400" dirty="0">
                <a:latin typeface="Garamond" panose="02020404030301010803" pitchFamily="18" charset="0"/>
              </a:rPr>
              <a:t>The theory typically referred to as ‘the sanctity of human life’ is a theory that takes human life as having an inherent value that gives human beings a unique and special status among other animals. </a:t>
            </a:r>
          </a:p>
          <a:p>
            <a:r>
              <a:rPr lang="en-GB" sz="2400" dirty="0">
                <a:latin typeface="Garamond" panose="02020404030301010803" pitchFamily="18" charset="0"/>
              </a:rPr>
              <a:t>a </a:t>
            </a:r>
            <a:r>
              <a:rPr lang="en-GB" sz="2400" i="1" dirty="0">
                <a:latin typeface="Garamond" panose="02020404030301010803" pitchFamily="18" charset="0"/>
              </a:rPr>
              <a:t>sui generis </a:t>
            </a:r>
            <a:r>
              <a:rPr lang="en-GB" sz="2400" dirty="0">
                <a:latin typeface="Garamond" panose="02020404030301010803" pitchFamily="18" charset="0"/>
              </a:rPr>
              <a:t>protection is thereby assumed for the human species </a:t>
            </a:r>
          </a:p>
          <a:p>
            <a:r>
              <a:rPr lang="en-GB" sz="2400" dirty="0">
                <a:latin typeface="Garamond" panose="02020404030301010803" pitchFamily="18" charset="0"/>
              </a:rPr>
              <a:t>The sanctity of life theory has both religious and philosophical foundations and it is appealed to in a wide range of biomedical-ethical issues such as abortion, euthanasia, genetic engineering, and organ transplants, mostly to argue against their permissibility on ethical grounds. </a:t>
            </a:r>
          </a:p>
          <a:p>
            <a:endParaRPr lang="en-US" sz="2400" dirty="0">
              <a:latin typeface="Garamond" panose="02020404030301010803" pitchFamily="18" charset="0"/>
            </a:endParaRPr>
          </a:p>
        </p:txBody>
      </p:sp>
    </p:spTree>
    <p:extLst>
      <p:ext uri="{BB962C8B-B14F-4D97-AF65-F5344CB8AC3E}">
        <p14:creationId xmlns:p14="http://schemas.microsoft.com/office/powerpoint/2010/main" val="237367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CDCB5-1019-8646-A341-1F243119F49E}"/>
              </a:ext>
            </a:extLst>
          </p:cNvPr>
          <p:cNvSpPr>
            <a:spLocks noGrp="1"/>
          </p:cNvSpPr>
          <p:nvPr>
            <p:ph type="title"/>
          </p:nvPr>
        </p:nvSpPr>
        <p:spPr/>
        <p:txBody>
          <a:bodyPr>
            <a:normAutofit/>
          </a:bodyPr>
          <a:lstStyle/>
          <a:p>
            <a:pPr algn="ctr"/>
            <a:r>
              <a:rPr lang="en-US" sz="3300" dirty="0">
                <a:latin typeface="Garamond" panose="02020404030301010803" pitchFamily="18" charset="0"/>
              </a:rPr>
              <a:t>The Religious formulation of Sanctity of Life theory</a:t>
            </a:r>
          </a:p>
        </p:txBody>
      </p:sp>
      <p:sp>
        <p:nvSpPr>
          <p:cNvPr id="3" name="Content Placeholder 2">
            <a:extLst>
              <a:ext uri="{FF2B5EF4-FFF2-40B4-BE49-F238E27FC236}">
                <a16:creationId xmlns:a16="http://schemas.microsoft.com/office/drawing/2014/main" id="{A6415366-FDCE-1745-B314-369CFEA88537}"/>
              </a:ext>
            </a:extLst>
          </p:cNvPr>
          <p:cNvSpPr>
            <a:spLocks noGrp="1"/>
          </p:cNvSpPr>
          <p:nvPr>
            <p:ph idx="1"/>
          </p:nvPr>
        </p:nvSpPr>
        <p:spPr/>
        <p:txBody>
          <a:bodyPr>
            <a:normAutofit/>
          </a:bodyPr>
          <a:lstStyle/>
          <a:p>
            <a:r>
              <a:rPr lang="en-GB" sz="2000" dirty="0">
                <a:latin typeface="Garamond" panose="02020404030301010803" pitchFamily="18" charset="0"/>
              </a:rPr>
              <a:t>The sanctity of human life theory has been widely considered as a mainly, but not exclusively, religious theory. The religious (</a:t>
            </a:r>
            <a:r>
              <a:rPr lang="en-GB" sz="2000" dirty="0" err="1">
                <a:latin typeface="Garamond" panose="02020404030301010803" pitchFamily="18" charset="0"/>
              </a:rPr>
              <a:t>es</a:t>
            </a:r>
            <a:r>
              <a:rPr lang="en-GB" sz="2000" dirty="0">
                <a:latin typeface="Garamond" panose="02020404030301010803" pitchFamily="18" charset="0"/>
              </a:rPr>
              <a:t>. Monotheistic) advocates of the theory may have argued for it religiously in the following way:</a:t>
            </a:r>
          </a:p>
          <a:p>
            <a:pPr marL="0" indent="0">
              <a:buNone/>
            </a:pPr>
            <a:r>
              <a:rPr lang="en-GB" sz="2000" dirty="0">
                <a:latin typeface="Garamond" panose="02020404030301010803" pitchFamily="18" charset="0"/>
              </a:rPr>
              <a:t>1. Humanity, is created in the image of God. </a:t>
            </a:r>
          </a:p>
          <a:p>
            <a:pPr marL="0" indent="0">
              <a:buNone/>
            </a:pPr>
            <a:r>
              <a:rPr lang="en-GB" sz="2000" dirty="0">
                <a:latin typeface="Garamond" panose="02020404030301010803" pitchFamily="18" charset="0"/>
              </a:rPr>
              <a:t>2. Whatever is created in the image of God has—for this very reason—a special value or dignity. </a:t>
            </a:r>
          </a:p>
          <a:p>
            <a:pPr marL="0" indent="0">
              <a:buNone/>
            </a:pPr>
            <a:r>
              <a:rPr lang="en-GB" sz="2000" dirty="0">
                <a:latin typeface="Garamond" panose="02020404030301010803" pitchFamily="18" charset="0"/>
              </a:rPr>
              <a:t>3. Hence, humanity has a special value or dignity.</a:t>
            </a:r>
          </a:p>
          <a:p>
            <a:r>
              <a:rPr lang="en-GB" sz="2000" dirty="0">
                <a:latin typeface="Garamond" panose="02020404030301010803" pitchFamily="18" charset="0"/>
              </a:rPr>
              <a:t> Premise 1 is taken from Genesis 1: 27 in which it is said: ‘God created human beings in his own image. </a:t>
            </a:r>
          </a:p>
          <a:p>
            <a:endParaRPr lang="en-GB" sz="2000" dirty="0">
              <a:latin typeface="Garamond" panose="02020404030301010803" pitchFamily="18" charset="0"/>
            </a:endParaRPr>
          </a:p>
          <a:p>
            <a:endParaRPr lang="en-US" sz="2000" dirty="0">
              <a:latin typeface="Garamond" panose="02020404030301010803" pitchFamily="18" charset="0"/>
            </a:endParaRPr>
          </a:p>
        </p:txBody>
      </p:sp>
    </p:spTree>
    <p:extLst>
      <p:ext uri="{BB962C8B-B14F-4D97-AF65-F5344CB8AC3E}">
        <p14:creationId xmlns:p14="http://schemas.microsoft.com/office/powerpoint/2010/main" val="3812090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74FBC-60F8-8D4D-BE11-E46FB2D60845}"/>
              </a:ext>
            </a:extLst>
          </p:cNvPr>
          <p:cNvSpPr>
            <a:spLocks noGrp="1"/>
          </p:cNvSpPr>
          <p:nvPr>
            <p:ph type="title"/>
          </p:nvPr>
        </p:nvSpPr>
        <p:spPr/>
        <p:txBody>
          <a:bodyPr>
            <a:normAutofit/>
          </a:bodyPr>
          <a:lstStyle/>
          <a:p>
            <a:pPr algn="ctr"/>
            <a:r>
              <a:rPr lang="en-US" dirty="0">
                <a:latin typeface="Garamond" panose="02020404030301010803" pitchFamily="18" charset="0"/>
              </a:rPr>
              <a:t>The Abrahamic Roots of the Sanctity of Life</a:t>
            </a:r>
          </a:p>
        </p:txBody>
      </p:sp>
      <p:sp>
        <p:nvSpPr>
          <p:cNvPr id="3" name="Content Placeholder 2">
            <a:extLst>
              <a:ext uri="{FF2B5EF4-FFF2-40B4-BE49-F238E27FC236}">
                <a16:creationId xmlns:a16="http://schemas.microsoft.com/office/drawing/2014/main" id="{DC0970B1-A7C8-B84C-841E-18A1A57B1D7E}"/>
              </a:ext>
            </a:extLst>
          </p:cNvPr>
          <p:cNvSpPr>
            <a:spLocks noGrp="1"/>
          </p:cNvSpPr>
          <p:nvPr>
            <p:ph idx="1"/>
          </p:nvPr>
        </p:nvSpPr>
        <p:spPr/>
        <p:txBody>
          <a:bodyPr>
            <a:normAutofit/>
          </a:bodyPr>
          <a:lstStyle/>
          <a:p>
            <a:r>
              <a:rPr lang="en-GB" sz="2000" dirty="0">
                <a:solidFill>
                  <a:schemeClr val="tx1"/>
                </a:solidFill>
                <a:latin typeface="Garamond" panose="02020404030301010803" pitchFamily="18" charset="0"/>
              </a:rPr>
              <a:t>The basic assumption of sanctity of human life in Jewish tradition is expressed by the Mishna:3 ‘Whoever destroys a soul, it is considered as if he destroyed an entire world. And whoever saves a life, it is considered as if he saved an entire world.’</a:t>
            </a:r>
          </a:p>
          <a:p>
            <a:r>
              <a:rPr lang="en-GB" sz="2000" dirty="0">
                <a:solidFill>
                  <a:schemeClr val="tx1"/>
                </a:solidFill>
                <a:latin typeface="Garamond" panose="02020404030301010803" pitchFamily="18" charset="0"/>
              </a:rPr>
              <a:t>In the New testament since human beings have been created in the image of God, </a:t>
            </a:r>
            <a:r>
              <a:rPr lang="en-GB" sz="2000" i="1" dirty="0">
                <a:solidFill>
                  <a:schemeClr val="tx1"/>
                </a:solidFill>
                <a:latin typeface="Garamond" panose="02020404030301010803" pitchFamily="18" charset="0"/>
              </a:rPr>
              <a:t>imago Dei</a:t>
            </a:r>
            <a:r>
              <a:rPr lang="en-GB" sz="2000" dirty="0">
                <a:solidFill>
                  <a:schemeClr val="tx1"/>
                </a:solidFill>
                <a:latin typeface="Garamond" panose="02020404030301010803" pitchFamily="18" charset="0"/>
              </a:rPr>
              <a:t>, (Genesis 1: 26, 27) the loving God is then within us. </a:t>
            </a:r>
          </a:p>
          <a:p>
            <a:r>
              <a:rPr lang="en-GB" sz="2000" dirty="0">
                <a:latin typeface="Garamond" panose="02020404030301010803" pitchFamily="18" charset="0"/>
              </a:rPr>
              <a:t>the sanctity of human life has also been grounded by the Christian church in the doctrine of the incarnation, the ‘</a:t>
            </a:r>
            <a:r>
              <a:rPr lang="en-GB" sz="2000" dirty="0" err="1">
                <a:latin typeface="Garamond" panose="02020404030301010803" pitchFamily="18" charset="0"/>
              </a:rPr>
              <a:t>enfleshment</a:t>
            </a:r>
            <a:r>
              <a:rPr lang="en-GB" sz="2000" dirty="0">
                <a:latin typeface="Garamond" panose="02020404030301010803" pitchFamily="18" charset="0"/>
              </a:rPr>
              <a:t>’ of God in the human person of Jesus Christ. According to the argument from incarnation for the sanctity of human life the fact that God became human in Jesus of Nazareth, and then died for human beings is an affirmation that human life has unique worth and value.</a:t>
            </a:r>
          </a:p>
          <a:p>
            <a:endParaRPr lang="en-GB" sz="2000" dirty="0">
              <a:solidFill>
                <a:schemeClr val="tx1"/>
              </a:solidFill>
              <a:latin typeface="Garamond" panose="02020404030301010803" pitchFamily="18" charset="0"/>
            </a:endParaRPr>
          </a:p>
          <a:p>
            <a:endParaRPr lang="en-US" sz="2000" dirty="0">
              <a:solidFill>
                <a:schemeClr val="tx1"/>
              </a:solidFill>
              <a:latin typeface="Garamond" panose="02020404030301010803" pitchFamily="18" charset="0"/>
            </a:endParaRPr>
          </a:p>
        </p:txBody>
      </p:sp>
    </p:spTree>
    <p:extLst>
      <p:ext uri="{BB962C8B-B14F-4D97-AF65-F5344CB8AC3E}">
        <p14:creationId xmlns:p14="http://schemas.microsoft.com/office/powerpoint/2010/main" val="1171254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4507E-3036-1B43-BB11-0B4107A70CCC}"/>
              </a:ext>
            </a:extLst>
          </p:cNvPr>
          <p:cNvSpPr>
            <a:spLocks noGrp="1"/>
          </p:cNvSpPr>
          <p:nvPr>
            <p:ph type="title"/>
          </p:nvPr>
        </p:nvSpPr>
        <p:spPr/>
        <p:txBody>
          <a:bodyPr/>
          <a:lstStyle/>
          <a:p>
            <a:pPr algn="ctr"/>
            <a:r>
              <a:rPr lang="en-US" dirty="0">
                <a:latin typeface="Garamond" panose="02020404030301010803" pitchFamily="18" charset="0"/>
              </a:rPr>
              <a:t>The Islamic Roots of the Sanctity of Life theory</a:t>
            </a:r>
            <a:endParaRPr lang="en-US" dirty="0"/>
          </a:p>
        </p:txBody>
      </p:sp>
      <p:sp>
        <p:nvSpPr>
          <p:cNvPr id="3" name="Content Placeholder 2">
            <a:extLst>
              <a:ext uri="{FF2B5EF4-FFF2-40B4-BE49-F238E27FC236}">
                <a16:creationId xmlns:a16="http://schemas.microsoft.com/office/drawing/2014/main" id="{8070106B-B117-1444-9315-F5F9297B2A32}"/>
              </a:ext>
            </a:extLst>
          </p:cNvPr>
          <p:cNvSpPr>
            <a:spLocks noGrp="1"/>
          </p:cNvSpPr>
          <p:nvPr>
            <p:ph idx="1"/>
          </p:nvPr>
        </p:nvSpPr>
        <p:spPr/>
        <p:txBody>
          <a:bodyPr>
            <a:normAutofit/>
          </a:bodyPr>
          <a:lstStyle/>
          <a:p>
            <a:r>
              <a:rPr lang="en-GB" sz="2000" dirty="0">
                <a:solidFill>
                  <a:schemeClr val="tx1"/>
                </a:solidFill>
                <a:latin typeface="Garamond" panose="02020404030301010803" pitchFamily="18" charset="0"/>
              </a:rPr>
              <a:t>Human being is widely considered by Muslims as God’s noblest creatures since God has breathed his spirit into the human being (the Qur’an, 15: 29; 38: 72). This is usually interpreted by Muslim jurists in a literal way as meaning that God has breathed his spirit into every human body, male and female, at a certain stage of its embryological development. </a:t>
            </a:r>
          </a:p>
          <a:p>
            <a:r>
              <a:rPr lang="en-GB" dirty="0">
                <a:solidFill>
                  <a:schemeClr val="tx1"/>
                </a:solidFill>
                <a:latin typeface="Garamond" panose="02020404030301010803" pitchFamily="18" charset="0"/>
              </a:rPr>
              <a:t>In Islam due to the divine root of human creation, the value of a single human bears the value of humankind altogether: </a:t>
            </a:r>
          </a:p>
          <a:p>
            <a:r>
              <a:rPr lang="en-GB" dirty="0">
                <a:solidFill>
                  <a:schemeClr val="tx1"/>
                </a:solidFill>
                <a:latin typeface="Garamond" panose="02020404030301010803" pitchFamily="18" charset="0"/>
              </a:rPr>
              <a:t>We prescribed for the Children of Israel, shall be as if he had slain mankind altogether; and whoso gives life to a soul, shall be as if he that whoso slays a soul not to retaliate for a soul slain, nor for corruption done in the </a:t>
            </a:r>
            <a:r>
              <a:rPr lang="en-GB" dirty="0" err="1">
                <a:solidFill>
                  <a:schemeClr val="tx1"/>
                </a:solidFill>
                <a:latin typeface="Garamond" panose="02020404030301010803" pitchFamily="18" charset="0"/>
              </a:rPr>
              <a:t>landhas</a:t>
            </a:r>
            <a:r>
              <a:rPr lang="en-GB" dirty="0">
                <a:solidFill>
                  <a:schemeClr val="tx1"/>
                </a:solidFill>
                <a:latin typeface="Garamond" panose="02020404030301010803" pitchFamily="18" charset="0"/>
              </a:rPr>
              <a:t> given life to mankind altogether (the Qur’an, 5: 32, </a:t>
            </a:r>
            <a:r>
              <a:rPr lang="en-GB" dirty="0" err="1">
                <a:solidFill>
                  <a:schemeClr val="tx1"/>
                </a:solidFill>
                <a:latin typeface="Garamond" panose="02020404030301010803" pitchFamily="18" charset="0"/>
              </a:rPr>
              <a:t>Arberry’s</a:t>
            </a:r>
            <a:r>
              <a:rPr lang="en-GB" dirty="0">
                <a:solidFill>
                  <a:schemeClr val="tx1"/>
                </a:solidFill>
                <a:latin typeface="Garamond" panose="02020404030301010803" pitchFamily="18" charset="0"/>
              </a:rPr>
              <a:t> translation).</a:t>
            </a:r>
          </a:p>
          <a:p>
            <a:endParaRPr lang="en-GB" dirty="0">
              <a:solidFill>
                <a:schemeClr val="tx1"/>
              </a:solidFill>
            </a:endParaRPr>
          </a:p>
          <a:p>
            <a:endParaRPr lang="en-GB" sz="2000" dirty="0">
              <a:solidFill>
                <a:schemeClr val="tx1"/>
              </a:solidFill>
              <a:latin typeface="Garamond" panose="02020404030301010803" pitchFamily="18" charset="0"/>
            </a:endParaRPr>
          </a:p>
          <a:p>
            <a:endParaRPr lang="en-US" sz="2000" dirty="0">
              <a:solidFill>
                <a:schemeClr val="tx1"/>
              </a:solidFill>
              <a:latin typeface="Garamond" panose="02020404030301010803" pitchFamily="18" charset="0"/>
            </a:endParaRPr>
          </a:p>
        </p:txBody>
      </p:sp>
    </p:spTree>
    <p:extLst>
      <p:ext uri="{BB962C8B-B14F-4D97-AF65-F5344CB8AC3E}">
        <p14:creationId xmlns:p14="http://schemas.microsoft.com/office/powerpoint/2010/main" val="3525314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57419-9D24-D74D-B24E-5B08B379F427}"/>
              </a:ext>
            </a:extLst>
          </p:cNvPr>
          <p:cNvSpPr>
            <a:spLocks noGrp="1"/>
          </p:cNvSpPr>
          <p:nvPr>
            <p:ph type="title"/>
          </p:nvPr>
        </p:nvSpPr>
        <p:spPr/>
        <p:txBody>
          <a:bodyPr>
            <a:normAutofit/>
          </a:bodyPr>
          <a:lstStyle/>
          <a:p>
            <a:pPr algn="ctr"/>
            <a:r>
              <a:rPr lang="en-US" sz="4000" dirty="0">
                <a:latin typeface="Garamond" panose="02020404030301010803" pitchFamily="18" charset="0"/>
              </a:rPr>
              <a:t>Two Cases: 1- Abortion</a:t>
            </a:r>
          </a:p>
        </p:txBody>
      </p:sp>
      <p:sp>
        <p:nvSpPr>
          <p:cNvPr id="3" name="Content Placeholder 2">
            <a:extLst>
              <a:ext uri="{FF2B5EF4-FFF2-40B4-BE49-F238E27FC236}">
                <a16:creationId xmlns:a16="http://schemas.microsoft.com/office/drawing/2014/main" id="{0A019D07-ED18-3240-BB08-ACC455E09484}"/>
              </a:ext>
            </a:extLst>
          </p:cNvPr>
          <p:cNvSpPr>
            <a:spLocks noGrp="1"/>
          </p:cNvSpPr>
          <p:nvPr>
            <p:ph idx="1"/>
          </p:nvPr>
        </p:nvSpPr>
        <p:spPr/>
        <p:txBody>
          <a:bodyPr>
            <a:normAutofit/>
          </a:bodyPr>
          <a:lstStyle/>
          <a:p>
            <a:r>
              <a:rPr lang="en-GB" sz="2200" dirty="0">
                <a:latin typeface="Garamond" panose="02020404030301010803" pitchFamily="18" charset="0"/>
              </a:rPr>
              <a:t>1. Human life is intrinsically valuable in such a way that its value overrides other conflicting matters (the sanctity of life theory). </a:t>
            </a:r>
          </a:p>
          <a:p>
            <a:r>
              <a:rPr lang="en-GB" sz="2200" dirty="0">
                <a:latin typeface="Garamond" panose="02020404030301010803" pitchFamily="18" charset="0"/>
              </a:rPr>
              <a:t>2. Foetus, as a human being, has a human life. </a:t>
            </a:r>
          </a:p>
          <a:p>
            <a:r>
              <a:rPr lang="en-GB" sz="2200" dirty="0">
                <a:latin typeface="Garamond" panose="02020404030301010803" pitchFamily="18" charset="0"/>
              </a:rPr>
              <a:t>3. Therefore, abortion, as an instance of intentionally terminating human life, is morally wrong. </a:t>
            </a:r>
          </a:p>
          <a:p>
            <a:r>
              <a:rPr lang="en-US" sz="2200" dirty="0">
                <a:latin typeface="Garamond" panose="02020404030301010803" pitchFamily="18" charset="0"/>
              </a:rPr>
              <a:t>Abortion before 120 days of gestation or after it without medical reasons (when Mother’s life is in danger) is considered unlawful by Muslim jurists. </a:t>
            </a:r>
          </a:p>
          <a:p>
            <a:r>
              <a:rPr lang="en-US" sz="2200" dirty="0">
                <a:latin typeface="Garamond" panose="02020404030301010803" pitchFamily="18" charset="0"/>
              </a:rPr>
              <a:t>Some Hanafi jurists permits abortion before 120 days even without medical reasons though with the husband’s consent. </a:t>
            </a:r>
          </a:p>
          <a:p>
            <a:pPr marL="0" indent="0">
              <a:buNone/>
            </a:pPr>
            <a:endParaRPr lang="en-US" sz="2200" dirty="0">
              <a:latin typeface="Garamond" panose="02020404030301010803" pitchFamily="18" charset="0"/>
            </a:endParaRPr>
          </a:p>
        </p:txBody>
      </p:sp>
    </p:spTree>
    <p:extLst>
      <p:ext uri="{BB962C8B-B14F-4D97-AF65-F5344CB8AC3E}">
        <p14:creationId xmlns:p14="http://schemas.microsoft.com/office/powerpoint/2010/main" val="3096376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AD461-B401-DA47-83FD-081BFB028AA9}"/>
              </a:ext>
            </a:extLst>
          </p:cNvPr>
          <p:cNvSpPr>
            <a:spLocks noGrp="1"/>
          </p:cNvSpPr>
          <p:nvPr>
            <p:ph type="title"/>
          </p:nvPr>
        </p:nvSpPr>
        <p:spPr/>
        <p:txBody>
          <a:bodyPr/>
          <a:lstStyle/>
          <a:p>
            <a:pPr algn="ctr"/>
            <a:r>
              <a:rPr lang="en-US" dirty="0">
                <a:latin typeface="Garamond" panose="02020404030301010803" pitchFamily="18" charset="0"/>
              </a:rPr>
              <a:t>Two Cases: 2- Euthanasia</a:t>
            </a:r>
            <a:endParaRPr lang="en-US" dirty="0"/>
          </a:p>
        </p:txBody>
      </p:sp>
      <p:sp>
        <p:nvSpPr>
          <p:cNvPr id="3" name="Content Placeholder 2">
            <a:extLst>
              <a:ext uri="{FF2B5EF4-FFF2-40B4-BE49-F238E27FC236}">
                <a16:creationId xmlns:a16="http://schemas.microsoft.com/office/drawing/2014/main" id="{19A2B9E3-FE1A-904C-90B3-D0CD1DFC16DB}"/>
              </a:ext>
            </a:extLst>
          </p:cNvPr>
          <p:cNvSpPr>
            <a:spLocks noGrp="1"/>
          </p:cNvSpPr>
          <p:nvPr>
            <p:ph idx="1"/>
          </p:nvPr>
        </p:nvSpPr>
        <p:spPr>
          <a:xfrm>
            <a:off x="2589212" y="2133599"/>
            <a:ext cx="8915400" cy="4005943"/>
          </a:xfrm>
        </p:spPr>
        <p:txBody>
          <a:bodyPr>
            <a:noAutofit/>
          </a:bodyPr>
          <a:lstStyle/>
          <a:p>
            <a:r>
              <a:rPr lang="en-GB" sz="2000" dirty="0">
                <a:solidFill>
                  <a:schemeClr val="tx1"/>
                </a:solidFill>
                <a:latin typeface="Garamond" panose="02020404030301010803" pitchFamily="18" charset="0"/>
              </a:rPr>
              <a:t>1. Human life is intrinsically valuable in such a way that its value overrides other conflicting matters (the sanctity of life theory). </a:t>
            </a:r>
          </a:p>
          <a:p>
            <a:r>
              <a:rPr lang="en-GB" sz="2000" dirty="0">
                <a:solidFill>
                  <a:schemeClr val="tx1"/>
                </a:solidFill>
                <a:latin typeface="Garamond" panose="02020404030301010803" pitchFamily="18" charset="0"/>
              </a:rPr>
              <a:t>2. Euthanasia violates the intrinsic value of human life, </a:t>
            </a:r>
          </a:p>
          <a:p>
            <a:r>
              <a:rPr lang="en-GB" sz="2000" dirty="0">
                <a:solidFill>
                  <a:schemeClr val="tx1"/>
                </a:solidFill>
                <a:latin typeface="Garamond" panose="02020404030301010803" pitchFamily="18" charset="0"/>
              </a:rPr>
              <a:t>3. Therefore euthanasia is, in principle, not morally permissible.</a:t>
            </a:r>
          </a:p>
          <a:p>
            <a:r>
              <a:rPr lang="en-GB" sz="2000" dirty="0">
                <a:solidFill>
                  <a:schemeClr val="tx1"/>
                </a:solidFill>
                <a:latin typeface="Garamond" panose="02020404030301010803" pitchFamily="18" charset="0"/>
              </a:rPr>
              <a:t>Muslim jurists do not allow active euthanasia and physician-assisted suicide but some allow non-voluntary passive euthanasia:</a:t>
            </a:r>
          </a:p>
          <a:p>
            <a:r>
              <a:rPr lang="en-GB" sz="2000" dirty="0">
                <a:solidFill>
                  <a:schemeClr val="tx1"/>
                </a:solidFill>
                <a:latin typeface="Garamond" panose="02020404030301010803" pitchFamily="18" charset="0"/>
              </a:rPr>
              <a:t>Though the strict version of sanctity of life argument, which does not take active-passive distinction morally relevant, does not seem to permit even passive euthanasia, a moderate version of sanctity of life argument can permit passive euthanasia.</a:t>
            </a:r>
          </a:p>
          <a:p>
            <a:pPr marL="0" indent="0">
              <a:buNone/>
            </a:pPr>
            <a:endParaRPr lang="en-GB" sz="2000" dirty="0">
              <a:solidFill>
                <a:schemeClr val="tx1"/>
              </a:solidFill>
              <a:latin typeface="Garamond" panose="02020404030301010803" pitchFamily="18" charset="0"/>
            </a:endParaRPr>
          </a:p>
          <a:p>
            <a:endParaRPr lang="en-US" sz="2000" dirty="0">
              <a:solidFill>
                <a:schemeClr val="tx1"/>
              </a:solidFill>
              <a:latin typeface="Garamond" panose="02020404030301010803" pitchFamily="18" charset="0"/>
            </a:endParaRPr>
          </a:p>
        </p:txBody>
      </p:sp>
    </p:spTree>
    <p:extLst>
      <p:ext uri="{BB962C8B-B14F-4D97-AF65-F5344CB8AC3E}">
        <p14:creationId xmlns:p14="http://schemas.microsoft.com/office/powerpoint/2010/main" val="635783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F81EE-B615-DA4A-ACD2-51DE8CED0441}"/>
              </a:ext>
            </a:extLst>
          </p:cNvPr>
          <p:cNvSpPr>
            <a:spLocks noGrp="1"/>
          </p:cNvSpPr>
          <p:nvPr>
            <p:ph type="title"/>
          </p:nvPr>
        </p:nvSpPr>
        <p:spPr/>
        <p:txBody>
          <a:bodyPr/>
          <a:lstStyle/>
          <a:p>
            <a:pPr algn="ctr"/>
            <a:r>
              <a:rPr lang="en-US" dirty="0">
                <a:latin typeface="Garamond" panose="02020404030301010803" pitchFamily="18" charset="0"/>
              </a:rPr>
              <a:t>Two Cases: 2- Euthanasia (cont.)</a:t>
            </a:r>
            <a:endParaRPr lang="en-US" dirty="0"/>
          </a:p>
        </p:txBody>
      </p:sp>
      <p:sp>
        <p:nvSpPr>
          <p:cNvPr id="3" name="Content Placeholder 2">
            <a:extLst>
              <a:ext uri="{FF2B5EF4-FFF2-40B4-BE49-F238E27FC236}">
                <a16:creationId xmlns:a16="http://schemas.microsoft.com/office/drawing/2014/main" id="{AD1C7747-BB8D-FF46-B35D-9BB15A146E52}"/>
              </a:ext>
            </a:extLst>
          </p:cNvPr>
          <p:cNvSpPr>
            <a:spLocks noGrp="1"/>
          </p:cNvSpPr>
          <p:nvPr>
            <p:ph idx="1"/>
          </p:nvPr>
        </p:nvSpPr>
        <p:spPr/>
        <p:txBody>
          <a:bodyPr>
            <a:noAutofit/>
          </a:bodyPr>
          <a:lstStyle/>
          <a:p>
            <a:r>
              <a:rPr lang="en-GB" sz="2800" dirty="0">
                <a:solidFill>
                  <a:schemeClr val="tx1"/>
                </a:solidFill>
                <a:latin typeface="Garamond" panose="02020404030301010803" pitchFamily="18" charset="0"/>
              </a:rPr>
              <a:t>The position of the Council of Islamic Jurisprudence and Organization of the Islamic Conference: “In the case of a patient whose body has been hooked up to life support, it is permissible to remove it if all his brain function has ceased completely, and a committee of three specialist, experienced doctors have determined that this cessation of function is irreversible, even if the heart and breathing are still working mechanically with the help of a machine” </a:t>
            </a:r>
          </a:p>
          <a:p>
            <a:endParaRPr lang="en-US" sz="2800" dirty="0"/>
          </a:p>
        </p:txBody>
      </p:sp>
    </p:spTree>
    <p:extLst>
      <p:ext uri="{BB962C8B-B14F-4D97-AF65-F5344CB8AC3E}">
        <p14:creationId xmlns:p14="http://schemas.microsoft.com/office/powerpoint/2010/main" val="370915326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5517</TotalTime>
  <Words>1087</Words>
  <Application>Microsoft Macintosh PowerPoint</Application>
  <PresentationFormat>Widescreen</PresentationFormat>
  <Paragraphs>54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Century Gothic</vt:lpstr>
      <vt:lpstr>Garamond</vt:lpstr>
      <vt:lpstr>Wingdings 3</vt:lpstr>
      <vt:lpstr>Wisp</vt:lpstr>
      <vt:lpstr>Is Life Sacred?  Sanctity of Life Arguments in (Muslim) Bioethics,  an apophatic appraisal</vt:lpstr>
      <vt:lpstr>Outline</vt:lpstr>
      <vt:lpstr>What is Sanctity of Life</vt:lpstr>
      <vt:lpstr>The Religious formulation of Sanctity of Life theory</vt:lpstr>
      <vt:lpstr>The Abrahamic Roots of the Sanctity of Life</vt:lpstr>
      <vt:lpstr>The Islamic Roots of the Sanctity of Life theory</vt:lpstr>
      <vt:lpstr>Two Cases: 1- Abortion</vt:lpstr>
      <vt:lpstr>Two Cases: 2- Euthanasia</vt:lpstr>
      <vt:lpstr>Two Cases: 2- Euthanasia (cont.)</vt:lpstr>
      <vt:lpstr>Apophatic arguments against  the Sanctity of life theory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 Life Sacred? Sanctity of Life Arguments in (Muslim) Bioethics, an apophatic appraisal'</dc:title>
  <dc:creator>yaser mirdamadi</dc:creator>
  <cp:lastModifiedBy>yaser mirdamadi</cp:lastModifiedBy>
  <cp:revision>82</cp:revision>
  <dcterms:created xsi:type="dcterms:W3CDTF">2020-03-26T08:49:58Z</dcterms:created>
  <dcterms:modified xsi:type="dcterms:W3CDTF">2021-01-20T13:38:18Z</dcterms:modified>
</cp:coreProperties>
</file>